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80" r:id="rId4"/>
    <p:sldId id="271" r:id="rId5"/>
    <p:sldId id="272" r:id="rId6"/>
    <p:sldId id="276" r:id="rId7"/>
    <p:sldId id="277" r:id="rId8"/>
    <p:sldId id="273" r:id="rId9"/>
    <p:sldId id="294" r:id="rId10"/>
    <p:sldId id="293" r:id="rId11"/>
    <p:sldId id="274" r:id="rId12"/>
    <p:sldId id="275" r:id="rId13"/>
    <p:sldId id="279" r:id="rId14"/>
    <p:sldId id="278" r:id="rId15"/>
    <p:sldId id="281" r:id="rId16"/>
    <p:sldId id="261" r:id="rId17"/>
    <p:sldId id="258" r:id="rId18"/>
    <p:sldId id="260" r:id="rId19"/>
    <p:sldId id="259" r:id="rId20"/>
    <p:sldId id="262" r:id="rId21"/>
    <p:sldId id="265" r:id="rId22"/>
    <p:sldId id="263" r:id="rId23"/>
    <p:sldId id="264" r:id="rId24"/>
    <p:sldId id="266" r:id="rId25"/>
    <p:sldId id="267" r:id="rId26"/>
    <p:sldId id="268" r:id="rId27"/>
    <p:sldId id="269" r:id="rId28"/>
    <p:sldId id="270" r:id="rId29"/>
    <p:sldId id="283" r:id="rId30"/>
    <p:sldId id="282" r:id="rId31"/>
    <p:sldId id="284" r:id="rId32"/>
    <p:sldId id="295" r:id="rId33"/>
    <p:sldId id="285" r:id="rId34"/>
    <p:sldId id="286" r:id="rId35"/>
    <p:sldId id="287" r:id="rId36"/>
    <p:sldId id="290" r:id="rId37"/>
    <p:sldId id="288" r:id="rId38"/>
    <p:sldId id="291" r:id="rId39"/>
    <p:sldId id="292" r:id="rId40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각 삼각형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grpSp>
        <p:nvGrpSpPr>
          <p:cNvPr id="5" name="그룹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자유형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>
                <a:latin typeface="+mn-lt"/>
                <a:ea typeface="+mn-ea"/>
              </a:endParaRPr>
            </a:p>
          </p:txBody>
        </p:sp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>
                <a:latin typeface="+mn-lt"/>
                <a:ea typeface="+mn-ea"/>
              </a:endParaRPr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/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1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30DAA39-C37A-433A-8244-81F94DD5D3B6}" type="datetimeFigureOut">
              <a:rPr lang="ko-KR" altLang="en-US"/>
              <a:pPr>
                <a:defRPr/>
              </a:pPr>
              <a:t>2010-10-27</a:t>
            </a:fld>
            <a:endParaRPr lang="ko-KR" altLang="en-US"/>
          </a:p>
        </p:txBody>
      </p:sp>
      <p:sp>
        <p:nvSpPr>
          <p:cNvPr id="12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13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68E3BF6-E4D7-4F0B-8AF8-A0091C27461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0B1D3-746B-4AD7-B1B6-C1FEAF128045}" type="datetimeFigureOut">
              <a:rPr lang="ko-KR" altLang="en-US"/>
              <a:pPr>
                <a:defRPr/>
              </a:pPr>
              <a:t>2010-10-27</a:t>
            </a:fld>
            <a:endParaRPr lang="ko-KR" altLang="en-US"/>
          </a:p>
        </p:txBody>
      </p:sp>
      <p:sp>
        <p:nvSpPr>
          <p:cNvPr id="5" name="바닥글 개체 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CC5C9-F183-49C2-BD47-C3A6B0BC77F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갈매기형 수장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5" name="갈매기형 수장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912ECEC-5115-4B05-ABDC-1EF6EADF50B3}" type="datetimeFigureOut">
              <a:rPr lang="ko-KR" altLang="en-US"/>
              <a:pPr>
                <a:defRPr/>
              </a:pPr>
              <a:t>2010-10-27</a:t>
            </a:fld>
            <a:endParaRPr lang="ko-KR" altLang="en-US"/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179A85-C518-439E-8C75-2BDDC6BBF4C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E47F77-61FE-4503-9D2A-EB17C57433C1}" type="datetimeFigureOut">
              <a:rPr lang="ko-KR" altLang="en-US"/>
              <a:pPr>
                <a:defRPr/>
              </a:pPr>
              <a:t>2010-10-27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579B3C5-8613-4571-ABD4-442E38D210A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4245FF-30D5-4C4A-BE88-B4C1A4F73211}" type="datetimeFigureOut">
              <a:rPr lang="ko-KR" altLang="en-US"/>
              <a:pPr>
                <a:defRPr/>
              </a:pPr>
              <a:t>2010-10-27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F48B5EC-1993-460A-BB31-F3CB508590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8ECEB9-4A72-4C00-AAFB-C7FEA0FAA331}" type="datetimeFigureOut">
              <a:rPr lang="ko-KR" altLang="en-US"/>
              <a:pPr>
                <a:defRPr/>
              </a:pPr>
              <a:t>2010-10-27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162B1FF-73E1-4FA5-AAFC-DA253A312B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87075-F732-436C-B3E9-D10052E61DD9}" type="datetimeFigureOut">
              <a:rPr lang="ko-KR" altLang="en-US"/>
              <a:pPr>
                <a:defRPr/>
              </a:pPr>
              <a:t>2010-10-27</a:t>
            </a:fld>
            <a:endParaRPr lang="ko-KR" altLang="en-US"/>
          </a:p>
        </p:txBody>
      </p:sp>
      <p:sp>
        <p:nvSpPr>
          <p:cNvPr id="3" name="바닥글 개체 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1B566-5580-4309-AC25-BAB3FCA2F75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8E013CF-DFFA-4798-855C-C7B8CEC7C48F}" type="datetimeFigureOut">
              <a:rPr lang="ko-KR" altLang="en-US"/>
              <a:pPr>
                <a:defRPr/>
              </a:pPr>
              <a:t>2010-10-27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EE1C7C-D0AD-4C61-9449-E8B66006F1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6" name="자유형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7" name="직각 삼각형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갈매기형 수장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0" name="갈매기형 수장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1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A5BF503-E13D-404F-9CA9-9F73067CA716}" type="datetimeFigureOut">
              <a:rPr lang="ko-KR" altLang="en-US"/>
              <a:pPr>
                <a:defRPr/>
              </a:pPr>
              <a:t>2010-10-27</a:t>
            </a:fld>
            <a:endParaRPr lang="ko-KR" altLang="en-US"/>
          </a:p>
        </p:txBody>
      </p:sp>
      <p:sp>
        <p:nvSpPr>
          <p:cNvPr id="12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13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5C72116-66FE-4D4D-9259-8F542529A83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61C04-1FA4-4437-ADA5-616624BBCC00}" type="datetimeFigureOut">
              <a:rPr lang="ko-KR" altLang="en-US"/>
              <a:pPr>
                <a:defRPr/>
              </a:pPr>
              <a:t>2010-10-27</a:t>
            </a:fld>
            <a:endParaRPr lang="ko-KR" altLang="en-US"/>
          </a:p>
        </p:txBody>
      </p:sp>
      <p:sp>
        <p:nvSpPr>
          <p:cNvPr id="5" name="바닥글 개체 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EC268-36CF-4CCE-B6D7-CDDF74A107B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7865D-1A76-4B8B-A725-50FC19903BA7}" type="datetimeFigureOut">
              <a:rPr lang="ko-KR" altLang="en-US"/>
              <a:pPr>
                <a:defRPr/>
              </a:pPr>
              <a:t>2010-10-27</a:t>
            </a:fld>
            <a:endParaRPr lang="ko-KR" altLang="en-US"/>
          </a:p>
        </p:txBody>
      </p:sp>
      <p:sp>
        <p:nvSpPr>
          <p:cNvPr id="5" name="바닥글 개체 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4C709-0DF9-4D56-A7B8-7069E7B4C7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33" name="텍스트 개체 틀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smtClean="0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A253674-5197-4BB3-9004-D79C8C2BCB57}" type="datetimeFigureOut">
              <a:rPr lang="ko-KR" altLang="en-US"/>
              <a:pPr>
                <a:defRPr/>
              </a:pPr>
              <a:t>2010-10-27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74C372CD-9534-425D-BB82-A5D0E3AB63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3" r:id="rId2"/>
    <p:sldLayoutId id="2147483708" r:id="rId3"/>
    <p:sldLayoutId id="2147483709" r:id="rId4"/>
    <p:sldLayoutId id="2147483710" r:id="rId5"/>
    <p:sldLayoutId id="2147483711" r:id="rId6"/>
    <p:sldLayoutId id="2147483704" r:id="rId7"/>
    <p:sldLayoutId id="2147483712" r:id="rId8"/>
    <p:sldLayoutId id="2147483713" r:id="rId9"/>
    <p:sldLayoutId id="2147483705" r:id="rId10"/>
    <p:sldLayoutId id="2147483706" r:id="rId11"/>
  </p:sldLayoutIdLst>
  <p:txStyles>
    <p:titleStyle>
      <a:lvl1pPr algn="l" rtl="0" fontAlgn="base" latinLnBrk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 latinLnBrk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맑은 고딕" pitchFamily="50" charset="-127"/>
        </a:defRPr>
      </a:lvl2pPr>
      <a:lvl3pPr algn="l" rtl="0" fontAlgn="base" latinLnBrk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맑은 고딕" pitchFamily="50" charset="-127"/>
        </a:defRPr>
      </a:lvl3pPr>
      <a:lvl4pPr algn="l" rtl="0" fontAlgn="base" latinLnBrk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맑은 고딕" pitchFamily="50" charset="-127"/>
        </a:defRPr>
      </a:lvl4pPr>
      <a:lvl5pPr algn="l" rtl="0" fontAlgn="base" latinLnBrk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맑은 고딕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맑은 고딕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맑은 고딕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맑은 고딕" pitchFamily="50" charset="-127"/>
        </a:defRPr>
      </a:lvl9pPr>
      <a:extLst/>
    </p:titleStyle>
    <p:bodyStyle>
      <a:lvl1pPr marL="365125" indent="-255588" algn="l" rtl="0" fontAlgn="base" latinLnBrk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 latinLnBrk="1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 latinLnBrk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 latinLnBrk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 latinLnBrk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42910" y="1643050"/>
            <a:ext cx="8143932" cy="147002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ko-KR" altLang="en-US" sz="4000" dirty="0" smtClean="0"/>
              <a:t>고용조정과</a:t>
            </a:r>
            <a:r>
              <a:rPr lang="en-US" altLang="ko-KR" sz="4000" dirty="0" smtClean="0"/>
              <a:t> </a:t>
            </a:r>
            <a:r>
              <a:rPr lang="ko-KR" altLang="en-US" sz="4000" dirty="0" smtClean="0"/>
              <a:t>노동시장정책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2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>
            <a:normAutofit/>
          </a:bodyPr>
          <a:lstStyle/>
          <a:p>
            <a:pPr marR="0">
              <a:lnSpc>
                <a:spcPct val="80000"/>
              </a:lnSpc>
            </a:pPr>
            <a:r>
              <a:rPr lang="en-US" altLang="ko-KR" sz="1900" dirty="0" smtClean="0"/>
              <a:t>2010. 11.</a:t>
            </a:r>
          </a:p>
          <a:p>
            <a:pPr marR="0">
              <a:lnSpc>
                <a:spcPct val="80000"/>
              </a:lnSpc>
            </a:pPr>
            <a:endParaRPr lang="en-US" altLang="ko-KR" sz="1900" dirty="0" smtClean="0"/>
          </a:p>
          <a:p>
            <a:pPr marR="0">
              <a:lnSpc>
                <a:spcPct val="80000"/>
              </a:lnSpc>
            </a:pPr>
            <a:r>
              <a:rPr lang="ko-KR" altLang="en-US" sz="1900" dirty="0" smtClean="0"/>
              <a:t>어 수 봉 한기대 교수</a:t>
            </a:r>
            <a:endParaRPr lang="en-US" altLang="ko-KR" sz="1900" dirty="0" smtClean="0"/>
          </a:p>
          <a:p>
            <a:pPr marR="0">
              <a:lnSpc>
                <a:spcPct val="80000"/>
              </a:lnSpc>
            </a:pPr>
            <a:r>
              <a:rPr lang="en-US" altLang="ko-KR" sz="1900" dirty="0" smtClean="0"/>
              <a:t>(soobong@kut.ac.kr)</a:t>
            </a:r>
            <a:endParaRPr lang="ko-KR" altLang="en-US" sz="19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dirty="0" smtClean="0"/>
              <a:t>1. </a:t>
            </a:r>
            <a:r>
              <a:rPr lang="ko-KR" altLang="en-US" dirty="0" smtClean="0"/>
              <a:t>역사를 바꾼 두 개의 정책 개입</a:t>
            </a:r>
            <a:endParaRPr lang="en-US" altLang="ko-KR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400" dirty="0" smtClean="0"/>
              <a:t>  - episode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1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400" dirty="0" smtClean="0"/>
              <a:t>  - episode 2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en-US" altLang="ko-KR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dirty="0" smtClean="0"/>
              <a:t>2. </a:t>
            </a:r>
            <a:r>
              <a:rPr lang="ko-KR" altLang="en-US" dirty="0" smtClean="0"/>
              <a:t>시장 균형과 고용 조정</a:t>
            </a:r>
            <a:endParaRPr lang="en-US" altLang="ko-KR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400" dirty="0" smtClean="0"/>
              <a:t>   - </a:t>
            </a:r>
            <a:r>
              <a:rPr lang="ko-KR" altLang="en-US" sz="2400" dirty="0" smtClean="0"/>
              <a:t>경제충격에 대한 시장의 대응 방식</a:t>
            </a:r>
            <a:endParaRPr lang="en-US" altLang="ko-KR" sz="24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400" dirty="0" smtClean="0"/>
              <a:t>   - </a:t>
            </a:r>
            <a:r>
              <a:rPr lang="ko-KR" altLang="en-US" sz="2400" dirty="0" smtClean="0"/>
              <a:t>정책 개입 논의</a:t>
            </a:r>
            <a:endParaRPr lang="en-US" altLang="ko-KR" sz="24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endParaRPr lang="en-US" altLang="ko-KR" sz="24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dirty="0" smtClean="0"/>
              <a:t>3. </a:t>
            </a:r>
            <a:r>
              <a:rPr lang="ko-KR" altLang="en-US" dirty="0" smtClean="0"/>
              <a:t>시장실패와 정책실패의 균형을 찾아서</a:t>
            </a:r>
            <a:endParaRPr lang="en-US" altLang="ko-KR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400" dirty="0" smtClean="0"/>
              <a:t>  - </a:t>
            </a:r>
            <a:r>
              <a:rPr lang="ko-KR" altLang="en-US" sz="2400" dirty="0" smtClean="0"/>
              <a:t>시장실패 및 정부실패의 원인과 처방</a:t>
            </a:r>
            <a:endParaRPr lang="en-US" altLang="ko-KR" sz="2400" dirty="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dirty="0" smtClean="0"/>
              <a:t>목</a:t>
            </a:r>
            <a:r>
              <a:rPr lang="ko-KR" altLang="en-US" dirty="0"/>
              <a:t>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 3" pitchFamily="18" charset="2"/>
              <a:buNone/>
            </a:pPr>
            <a:endParaRPr lang="en-US" altLang="ko-KR" sz="280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800" smtClean="0"/>
              <a:t>  - episode</a:t>
            </a:r>
            <a:r>
              <a:rPr lang="ko-KR" altLang="en-US" sz="2800" smtClean="0"/>
              <a:t> </a:t>
            </a:r>
            <a:r>
              <a:rPr lang="en-US" altLang="ko-KR" sz="2800" smtClean="0"/>
              <a:t>1: </a:t>
            </a:r>
            <a:r>
              <a:rPr lang="ko-KR" altLang="en-US" sz="2800" smtClean="0"/>
              <a:t>시장주의 정책의 탄생</a:t>
            </a:r>
            <a:endParaRPr lang="en-US" altLang="ko-KR" sz="2800" smtClean="0"/>
          </a:p>
          <a:p>
            <a:pPr marL="514350" indent="-514350">
              <a:buFont typeface="Wingdings 3" pitchFamily="18" charset="2"/>
              <a:buNone/>
            </a:pPr>
            <a:endParaRPr lang="en-US" altLang="ko-KR" sz="280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800" smtClean="0"/>
              <a:t>  - episode 2: </a:t>
            </a:r>
            <a:r>
              <a:rPr lang="ko-KR" altLang="en-US" sz="2800" smtClean="0"/>
              <a:t>사회주의 정책의 탄생</a:t>
            </a:r>
            <a:endParaRPr lang="en-US" altLang="ko-KR" sz="280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 smtClean="0"/>
              <a:t>1. </a:t>
            </a:r>
            <a:r>
              <a:rPr lang="ko-KR" altLang="en-US" dirty="0" smtClean="0"/>
              <a:t>역사를 바꾼 두 개의 정책 개입</a:t>
            </a:r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2000250" y="2143125"/>
            <a:ext cx="4500563" cy="4143375"/>
          </a:xfrm>
          <a:prstGeom prst="ellipse">
            <a:avLst/>
          </a:prstGeom>
          <a:solidFill>
            <a:srgbClr val="92D05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tx1"/>
                </a:solidFill>
              </a:rPr>
              <a:t>공동 초지</a:t>
            </a:r>
            <a:endParaRPr kumimoji="0" lang="en-US" altLang="ko-KR" sz="2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solidFill>
                  <a:schemeClr val="tx1"/>
                </a:solidFill>
              </a:rPr>
              <a:t>(Common)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3200" dirty="0" smtClean="0"/>
              <a:t>Episode 1: </a:t>
            </a:r>
            <a:r>
              <a:rPr lang="ko-KR" altLang="en-US" sz="2400" dirty="0" smtClean="0"/>
              <a:t>제 </a:t>
            </a:r>
            <a:r>
              <a:rPr lang="en-US" altLang="ko-KR" sz="2400" dirty="0" smtClean="0"/>
              <a:t>1</a:t>
            </a:r>
            <a:r>
              <a:rPr lang="ko-KR" altLang="en-US" sz="2400" dirty="0" smtClean="0"/>
              <a:t>차 산업혁명과 기근</a:t>
            </a:r>
            <a:r>
              <a:rPr lang="en-US" altLang="ko-KR" sz="1800" dirty="0" smtClean="0"/>
              <a:t>(16~17c)</a:t>
            </a:r>
            <a:endParaRPr lang="ko-KR" altLang="en-US" sz="1800" dirty="0"/>
          </a:p>
        </p:txBody>
      </p:sp>
      <p:pic>
        <p:nvPicPr>
          <p:cNvPr id="12292" name="Picture 5" descr="C:\Documents and Settings\한국기술교육대학교\Local Settings\Temporary Internet Files\Content.IE5\C1ZHCVOR\MP90026266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3071813"/>
            <a:ext cx="3643313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6" descr="C:\Documents and Settings\한국기술교육대학교\Local Settings\Temporary Internet Files\Content.IE5\91W90PO6\MC9002119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63" y="2786063"/>
            <a:ext cx="124936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 descr="C:\Documents and Settings\한국기술교육대학교\Local Settings\Temporary Internet Files\Content.IE5\91W90PO6\MC9002119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9825" y="1357313"/>
            <a:ext cx="124936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6" descr="C:\Documents and Settings\한국기술교육대학교\Local Settings\Temporary Internet Files\Content.IE5\91W90PO6\MC9002119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63" y="5786438"/>
            <a:ext cx="124936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6" descr="C:\Documents and Settings\한국기술교육대학교\Local Settings\Temporary Internet Files\Content.IE5\91W90PO6\MC9002119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38" y="2643188"/>
            <a:ext cx="124936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6" descr="C:\Documents and Settings\한국기술교육대학교\Local Settings\Temporary Internet Files\Content.IE5\91W90PO6\MC9002119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75" y="5786438"/>
            <a:ext cx="124936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8" name="TextBox 14"/>
          <p:cNvSpPr txBox="1">
            <a:spLocks noChangeArrowheads="1"/>
          </p:cNvSpPr>
          <p:nvPr/>
        </p:nvSpPr>
        <p:spPr bwMode="auto">
          <a:xfrm>
            <a:off x="6572250" y="2428875"/>
            <a:ext cx="646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</a:t>
            </a:r>
          </a:p>
        </p:txBody>
      </p:sp>
      <p:sp>
        <p:nvSpPr>
          <p:cNvPr id="12299" name="TextBox 15"/>
          <p:cNvSpPr txBox="1">
            <a:spLocks noChangeArrowheads="1"/>
          </p:cNvSpPr>
          <p:nvPr/>
        </p:nvSpPr>
        <p:spPr bwMode="auto">
          <a:xfrm>
            <a:off x="6643688" y="5643563"/>
            <a:ext cx="646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</a:t>
            </a:r>
          </a:p>
        </p:txBody>
      </p:sp>
      <p:sp>
        <p:nvSpPr>
          <p:cNvPr id="12300" name="TextBox 16"/>
          <p:cNvSpPr txBox="1">
            <a:spLocks noChangeArrowheads="1"/>
          </p:cNvSpPr>
          <p:nvPr/>
        </p:nvSpPr>
        <p:spPr bwMode="auto">
          <a:xfrm>
            <a:off x="3071813" y="1285875"/>
            <a:ext cx="646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</a:t>
            </a:r>
          </a:p>
        </p:txBody>
      </p:sp>
      <p:sp>
        <p:nvSpPr>
          <p:cNvPr id="12301" name="TextBox 17"/>
          <p:cNvSpPr txBox="1">
            <a:spLocks noChangeArrowheads="1"/>
          </p:cNvSpPr>
          <p:nvPr/>
        </p:nvSpPr>
        <p:spPr bwMode="auto">
          <a:xfrm>
            <a:off x="1143000" y="3500438"/>
            <a:ext cx="646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</a:t>
            </a:r>
          </a:p>
        </p:txBody>
      </p:sp>
      <p:sp>
        <p:nvSpPr>
          <p:cNvPr id="12302" name="TextBox 18"/>
          <p:cNvSpPr txBox="1">
            <a:spLocks noChangeArrowheads="1"/>
          </p:cNvSpPr>
          <p:nvPr/>
        </p:nvSpPr>
        <p:spPr bwMode="auto">
          <a:xfrm>
            <a:off x="1643063" y="5500688"/>
            <a:ext cx="646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85750" y="1143000"/>
            <a:ext cx="8643938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2000250" y="2143125"/>
            <a:ext cx="4500563" cy="4143375"/>
          </a:xfrm>
          <a:prstGeom prst="ellipse">
            <a:avLst/>
          </a:prstGeom>
          <a:solidFill>
            <a:srgbClr val="92D05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tx1"/>
                </a:solidFill>
              </a:rPr>
              <a:t>황폐화된 공동 초지</a:t>
            </a:r>
            <a:endParaRPr kumimoji="0" lang="en-US" altLang="ko-KR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/>
              <a:t>      </a:t>
            </a:r>
            <a:r>
              <a:rPr kumimoji="0" lang="ko-KR" altLang="en-US" dirty="0">
                <a:solidFill>
                  <a:schemeClr val="tx1"/>
                </a:solidFill>
              </a:rPr>
              <a:t>대기근</a:t>
            </a:r>
            <a:endParaRPr kumimoji="0" lang="en-US" altLang="ko-KR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/>
              <a:t>    </a:t>
            </a:r>
            <a:r>
              <a:rPr kumimoji="0" lang="en-US" altLang="ko-KR" dirty="0">
                <a:solidFill>
                  <a:schemeClr val="tx1"/>
                </a:solidFill>
              </a:rPr>
              <a:t>“</a:t>
            </a:r>
            <a:r>
              <a:rPr kumimoji="0" lang="ko-KR" altLang="en-US" dirty="0">
                <a:solidFill>
                  <a:schemeClr val="tx1"/>
                </a:solidFill>
              </a:rPr>
              <a:t>양이 사람을 잡아 먹는다</a:t>
            </a:r>
            <a:r>
              <a:rPr kumimoji="0" lang="en-US" altLang="ko-KR" dirty="0">
                <a:solidFill>
                  <a:schemeClr val="tx1"/>
                </a:solidFill>
              </a:rPr>
              <a:t>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1"/>
                </a:solidFill>
              </a:rPr>
              <a:t>            (</a:t>
            </a:r>
            <a:r>
              <a:rPr kumimoji="0" lang="ko-KR" altLang="en-US" dirty="0" err="1">
                <a:solidFill>
                  <a:schemeClr val="tx1"/>
                </a:solidFill>
              </a:rPr>
              <a:t>토마스</a:t>
            </a:r>
            <a:r>
              <a:rPr kumimoji="0" lang="ko-KR" altLang="en-US" dirty="0">
                <a:solidFill>
                  <a:schemeClr val="tx1"/>
                </a:solidFill>
              </a:rPr>
              <a:t> 모어</a:t>
            </a:r>
            <a:r>
              <a:rPr kumimoji="0" lang="en-US" altLang="ko-KR" dirty="0">
                <a:solidFill>
                  <a:schemeClr val="tx1"/>
                </a:solidFill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pic>
        <p:nvPicPr>
          <p:cNvPr id="13315" name="Picture 6" descr="C:\Documents and Settings\한국기술교육대학교\Local Settings\Temporary Internet Files\Content.IE5\91W90PO6\MC90021198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63" y="2786063"/>
            <a:ext cx="124936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C:\Documents and Settings\한국기술교육대학교\Local Settings\Temporary Internet Files\Content.IE5\91W90PO6\MC90021198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8" y="2643188"/>
            <a:ext cx="124936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Box 10"/>
          <p:cNvSpPr txBox="1">
            <a:spLocks noChangeArrowheads="1"/>
          </p:cNvSpPr>
          <p:nvPr/>
        </p:nvSpPr>
        <p:spPr bwMode="auto">
          <a:xfrm>
            <a:off x="6572250" y="2428875"/>
            <a:ext cx="646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</a:t>
            </a:r>
          </a:p>
        </p:txBody>
      </p:sp>
      <p:sp>
        <p:nvSpPr>
          <p:cNvPr id="13318" name="TextBox 13"/>
          <p:cNvSpPr txBox="1">
            <a:spLocks noChangeArrowheads="1"/>
          </p:cNvSpPr>
          <p:nvPr/>
        </p:nvSpPr>
        <p:spPr bwMode="auto">
          <a:xfrm>
            <a:off x="1143000" y="3500438"/>
            <a:ext cx="646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</a:t>
            </a:r>
          </a:p>
        </p:txBody>
      </p:sp>
      <p:sp>
        <p:nvSpPr>
          <p:cNvPr id="16" name="톱니 모양의 오른쪽 화살표 15"/>
          <p:cNvSpPr/>
          <p:nvPr/>
        </p:nvSpPr>
        <p:spPr>
          <a:xfrm>
            <a:off x="2571750" y="3143250"/>
            <a:ext cx="357188" cy="142875"/>
          </a:xfrm>
          <a:prstGeom prst="notch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" name="톱니 모양의 오른쪽 화살표 16"/>
          <p:cNvSpPr/>
          <p:nvPr/>
        </p:nvSpPr>
        <p:spPr>
          <a:xfrm>
            <a:off x="2571750" y="3786188"/>
            <a:ext cx="357188" cy="142875"/>
          </a:xfrm>
          <a:prstGeom prst="notch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8" name="제목 2"/>
          <p:cNvSpPr>
            <a:spLocks noGrp="1"/>
          </p:cNvSpPr>
          <p:nvPr>
            <p:ph type="title"/>
          </p:nvPr>
        </p:nvSpPr>
        <p:spPr>
          <a:xfrm>
            <a:off x="285720" y="274638"/>
            <a:ext cx="885828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2400" dirty="0" smtClean="0"/>
              <a:t>Tragedy of Common: </a:t>
            </a:r>
            <a:r>
              <a:rPr lang="ko-KR" altLang="en-US" sz="2400" dirty="0" smtClean="0"/>
              <a:t>양 사육의 급증과 공동 초지의 황폐화</a:t>
            </a:r>
            <a:endParaRPr lang="ko-KR" altLang="en-US" sz="2400" dirty="0"/>
          </a:p>
        </p:txBody>
      </p:sp>
      <p:sp>
        <p:nvSpPr>
          <p:cNvPr id="19" name="직사각형 18"/>
          <p:cNvSpPr/>
          <p:nvPr/>
        </p:nvSpPr>
        <p:spPr>
          <a:xfrm>
            <a:off x="285750" y="1143000"/>
            <a:ext cx="8643938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133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38" y="4286250"/>
            <a:ext cx="2786062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4" name="TextBox 11"/>
          <p:cNvSpPr txBox="1">
            <a:spLocks noChangeArrowheads="1"/>
          </p:cNvSpPr>
          <p:nvPr/>
        </p:nvSpPr>
        <p:spPr bwMode="auto">
          <a:xfrm>
            <a:off x="6072188" y="5559425"/>
            <a:ext cx="25288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영화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: “black sheep”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중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1800" smtClean="0"/>
              <a:t>이 작품은 플랑드르 지방을 방문한 모어가 친구인 페터 힐레스를 만나는 장면에서 시작한다</a:t>
            </a:r>
            <a:r>
              <a:rPr lang="en-US" altLang="ko-KR" sz="1800" smtClean="0"/>
              <a:t>. </a:t>
            </a:r>
            <a:r>
              <a:rPr lang="ko-KR" altLang="en-US" sz="1800" smtClean="0"/>
              <a:t>모어는 힐레스와 이야기하던 라파엘에게서 이상적인 섬나라인 유토피아 에 대한 이야기를 듣게 된다</a:t>
            </a:r>
            <a:r>
              <a:rPr lang="en-US" altLang="ko-KR" sz="1800" smtClean="0"/>
              <a:t>. </a:t>
            </a:r>
          </a:p>
          <a:p>
            <a:endParaRPr lang="en-US" altLang="ko-KR" sz="1800" smtClean="0"/>
          </a:p>
          <a:p>
            <a:r>
              <a:rPr lang="en-US" altLang="ko-KR" sz="1800" b="1" smtClean="0"/>
              <a:t>1</a:t>
            </a:r>
            <a:r>
              <a:rPr lang="ko-KR" altLang="en-US" sz="1800" b="1" smtClean="0"/>
              <a:t>부는 영국의 현실을 비판하는 내용</a:t>
            </a:r>
            <a:r>
              <a:rPr lang="en-US" altLang="ko-KR" sz="1800" b="1" smtClean="0"/>
              <a:t>,</a:t>
            </a:r>
            <a:r>
              <a:rPr lang="ko-KR" altLang="en-US" sz="1800" smtClean="0"/>
              <a:t> </a:t>
            </a:r>
            <a:r>
              <a:rPr lang="en-US" altLang="ko-KR" sz="1800" smtClean="0"/>
              <a:t>2</a:t>
            </a:r>
            <a:r>
              <a:rPr lang="ko-KR" altLang="en-US" sz="1800" smtClean="0"/>
              <a:t>부는 유토피아에 대한 내용으로 구성되어 있다</a:t>
            </a:r>
            <a:r>
              <a:rPr lang="en-US" altLang="ko-KR" sz="1800" smtClean="0"/>
              <a:t>. </a:t>
            </a:r>
          </a:p>
          <a:p>
            <a:endParaRPr lang="ko-KR" altLang="en-US" sz="1800" smtClean="0"/>
          </a:p>
          <a:p>
            <a:r>
              <a:rPr lang="ko-KR" altLang="en-US" sz="1800" smtClean="0"/>
              <a:t>모어는 당시 영국 사회의 혼란상과 모순을 지적하면서 새로운 이상사회인 유토피아를 꿈꾸었다</a:t>
            </a:r>
            <a:r>
              <a:rPr lang="en-US" altLang="ko-KR" sz="1800" smtClean="0"/>
              <a:t>. </a:t>
            </a:r>
            <a:r>
              <a:rPr lang="ko-KR" altLang="en-US" sz="1800" smtClean="0"/>
              <a:t>결핍과 착취가 없고 정의와 평등</a:t>
            </a:r>
            <a:r>
              <a:rPr lang="en-US" altLang="ko-KR" sz="1800" smtClean="0"/>
              <a:t>, </a:t>
            </a:r>
            <a:r>
              <a:rPr lang="ko-KR" altLang="en-US" sz="1800" smtClean="0"/>
              <a:t>이성과 합리적 제도가 국가의 토대가 되는 세계를 통해 인간을 행복에 이르게 하는 진정한 공공성의 실현을 보여주고자 했다</a:t>
            </a:r>
            <a:r>
              <a:rPr lang="en-US" altLang="ko-KR" sz="1800" smtClean="0"/>
              <a:t>.</a:t>
            </a:r>
          </a:p>
          <a:p>
            <a:endParaRPr lang="ko-KR" altLang="en-US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err="1" smtClean="0"/>
              <a:t>토마스</a:t>
            </a:r>
            <a:r>
              <a:rPr lang="ko-KR" altLang="en-US" sz="2400" dirty="0" smtClean="0"/>
              <a:t> 모어의</a:t>
            </a:r>
            <a:r>
              <a:rPr lang="en-US" altLang="ko-KR" sz="2400" dirty="0" smtClean="0"/>
              <a:t>『</a:t>
            </a:r>
            <a:r>
              <a:rPr lang="ko-KR" altLang="en-US" sz="2400" dirty="0" smtClean="0"/>
              <a:t>유토피아</a:t>
            </a:r>
            <a:r>
              <a:rPr lang="en-US" altLang="ko-KR" sz="2400" dirty="0" smtClean="0"/>
              <a:t>』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149850"/>
          </a:xfrm>
        </p:spPr>
        <p:txBody>
          <a:bodyPr>
            <a:normAutofit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ko-KR" altLang="en-US" sz="1800" dirty="0" err="1" smtClean="0"/>
              <a:t>토머스</a:t>
            </a:r>
            <a:r>
              <a:rPr lang="ko-KR" altLang="en-US" sz="1800" dirty="0" smtClean="0"/>
              <a:t> 모어 경은 </a:t>
            </a:r>
            <a:r>
              <a:rPr lang="en-US" altLang="ko-KR" sz="1800" dirty="0" smtClean="0"/>
              <a:t>1477</a:t>
            </a:r>
            <a:r>
              <a:rPr lang="ko-KR" altLang="en-US" sz="1800" dirty="0" smtClean="0"/>
              <a:t>년에 런던에서 태어났다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추기경 집안의 시종으로 있다가 추기경의 추천으로 옥스퍼드 대학에 진학했으며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법조계로 들어가 큰 성공을 거두었다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이후 하원의원과 런던 시 </a:t>
            </a:r>
            <a:r>
              <a:rPr lang="ko-KR" altLang="en-US" sz="1800" dirty="0" err="1" smtClean="0"/>
              <a:t>부행정사법관이</a:t>
            </a:r>
            <a:r>
              <a:rPr lang="ko-KR" altLang="en-US" sz="1800" dirty="0" smtClean="0"/>
              <a:t> 되었다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성서와 교부철학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고전문학에도 깊은 관심을 가졌으며 </a:t>
            </a:r>
            <a:r>
              <a:rPr lang="en-US" altLang="ko-KR" sz="1800" dirty="0" smtClean="0"/>
              <a:t>4</a:t>
            </a:r>
            <a:r>
              <a:rPr lang="ko-KR" altLang="en-US" sz="1800" dirty="0" smtClean="0"/>
              <a:t>년 동안 수도회 수도승과 함께 생활하기도 했다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종교적 신앙심으로 청빈한 생활을 했고 공정한 재판관으로도 존경을 받았다</a:t>
            </a:r>
            <a:r>
              <a:rPr lang="en-US" altLang="ko-KR" sz="1800" dirty="0" smtClean="0"/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altLang="ko-KR" sz="18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ko-KR" altLang="en-US" sz="1800" dirty="0" smtClean="0"/>
              <a:t>부고문관 직책으로 </a:t>
            </a:r>
            <a:r>
              <a:rPr lang="ko-KR" altLang="en-US" sz="1800" dirty="0" err="1" smtClean="0"/>
              <a:t>헨리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8</a:t>
            </a:r>
            <a:r>
              <a:rPr lang="ko-KR" altLang="en-US" sz="1800" dirty="0" smtClean="0"/>
              <a:t>세를 위해 일하기 시작하여 </a:t>
            </a:r>
            <a:r>
              <a:rPr lang="en-US" altLang="ko-KR" sz="1800" dirty="0" smtClean="0"/>
              <a:t>1518</a:t>
            </a:r>
            <a:r>
              <a:rPr lang="ko-KR" altLang="en-US" sz="1800" dirty="0" smtClean="0"/>
              <a:t>년에 </a:t>
            </a:r>
            <a:r>
              <a:rPr lang="ko-KR" altLang="en-US" sz="1800" dirty="0" err="1" smtClean="0"/>
              <a:t>헨리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8</a:t>
            </a:r>
            <a:r>
              <a:rPr lang="ko-KR" altLang="en-US" sz="1800" dirty="0" smtClean="0"/>
              <a:t>세의 추밀 </a:t>
            </a:r>
            <a:r>
              <a:rPr lang="ko-KR" altLang="en-US" sz="1800" dirty="0" err="1" smtClean="0"/>
              <a:t>고문관으로</a:t>
            </a:r>
            <a:r>
              <a:rPr lang="ko-KR" altLang="en-US" sz="1800" dirty="0" smtClean="0"/>
              <a:t> 임명되었다</a:t>
            </a:r>
            <a:r>
              <a:rPr lang="en-US" altLang="ko-KR" sz="1800" dirty="0" smtClean="0"/>
              <a:t>. 1523</a:t>
            </a:r>
            <a:r>
              <a:rPr lang="ko-KR" altLang="en-US" sz="1800" dirty="0" smtClean="0"/>
              <a:t>년에는 하원의장으로 선출되었고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최초의 평민 출신 대법관이 되었다</a:t>
            </a:r>
            <a:r>
              <a:rPr lang="en-US" altLang="ko-KR" sz="1800" dirty="0" smtClean="0"/>
              <a:t>. </a:t>
            </a:r>
            <a:r>
              <a:rPr lang="ko-KR" altLang="en-US" sz="1800" dirty="0" err="1" smtClean="0"/>
              <a:t>헨리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8</a:t>
            </a:r>
            <a:r>
              <a:rPr lang="ko-KR" altLang="en-US" sz="1800" dirty="0" smtClean="0"/>
              <a:t>세가 ‘영국 교회와 성직자들에 고하는 </a:t>
            </a:r>
            <a:r>
              <a:rPr lang="ko-KR" altLang="en-US" sz="1800" dirty="0" err="1" smtClean="0"/>
              <a:t>수장령</a:t>
            </a:r>
            <a:r>
              <a:rPr lang="ko-KR" altLang="en-US" sz="1800" dirty="0" smtClean="0"/>
              <a:t>’을 선포하고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이 수장령이 ‘기독교 교회법이 허용하는 한도 내에서’라는 조건하에 </a:t>
            </a:r>
            <a:r>
              <a:rPr lang="ko-KR" altLang="en-US" sz="1800" dirty="0" err="1" smtClean="0"/>
              <a:t>캔터베리</a:t>
            </a:r>
            <a:r>
              <a:rPr lang="ko-KR" altLang="en-US" sz="1800" dirty="0" smtClean="0"/>
              <a:t> 대주교 회의에서 공인되자</a:t>
            </a:r>
            <a:r>
              <a:rPr lang="en-US" altLang="ko-KR" sz="1800" dirty="0" smtClean="0"/>
              <a:t>, </a:t>
            </a:r>
            <a:r>
              <a:rPr lang="ko-KR" altLang="en-US" sz="1800" dirty="0" err="1" smtClean="0"/>
              <a:t>토머스</a:t>
            </a:r>
            <a:r>
              <a:rPr lang="ko-KR" altLang="en-US" sz="1800" dirty="0" smtClean="0"/>
              <a:t> 모어는 이에 반대하며 국왕과 갈등하게 되었고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결국 </a:t>
            </a:r>
            <a:r>
              <a:rPr lang="en-US" altLang="ko-KR" sz="1800" dirty="0" smtClean="0"/>
              <a:t>1532</a:t>
            </a:r>
            <a:r>
              <a:rPr lang="ko-KR" altLang="en-US" sz="1800" dirty="0" smtClean="0"/>
              <a:t>년 퇴임했다</a:t>
            </a:r>
            <a:r>
              <a:rPr lang="en-US" altLang="ko-KR" sz="1800" dirty="0" smtClean="0"/>
              <a:t>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altLang="ko-KR" sz="18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ko-KR" altLang="en-US" sz="1800" dirty="0" smtClean="0"/>
              <a:t>그는 영국 </a:t>
            </a:r>
            <a:r>
              <a:rPr lang="ko-KR" altLang="en-US" sz="1800" dirty="0" err="1" smtClean="0"/>
              <a:t>국교회</a:t>
            </a:r>
            <a:r>
              <a:rPr lang="ko-KR" altLang="en-US" sz="1800" dirty="0" smtClean="0"/>
              <a:t> 수장으로서의 국왕의 최고 권한을 부정한 죄로 반역죄로 </a:t>
            </a:r>
            <a:r>
              <a:rPr lang="ko-KR" altLang="en-US" sz="1800" dirty="0" err="1" smtClean="0"/>
              <a:t>런던탑에</a:t>
            </a:r>
            <a:r>
              <a:rPr lang="ko-KR" altLang="en-US" sz="1800" dirty="0" smtClean="0"/>
              <a:t> 투옥되었다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교황의 권위 부정과 </a:t>
            </a:r>
            <a:r>
              <a:rPr lang="ko-KR" altLang="en-US" sz="1800" dirty="0" err="1" smtClean="0"/>
              <a:t>헨리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8</a:t>
            </a:r>
            <a:r>
              <a:rPr lang="ko-KR" altLang="en-US" sz="1800" dirty="0" smtClean="0"/>
              <a:t>세와 </a:t>
            </a:r>
            <a:r>
              <a:rPr lang="ko-KR" altLang="en-US" sz="1800" dirty="0" err="1" smtClean="0"/>
              <a:t>캐서린</a:t>
            </a:r>
            <a:r>
              <a:rPr lang="ko-KR" altLang="en-US" sz="1800" dirty="0" smtClean="0"/>
              <a:t> 왕비와의 이혼에 반대한 모어는 웨스트민스터 홀에서 재판을 받아 사형 판결을 받고 </a:t>
            </a:r>
            <a:r>
              <a:rPr lang="en-US" altLang="ko-KR" sz="1800" dirty="0" smtClean="0"/>
              <a:t>1535</a:t>
            </a:r>
            <a:r>
              <a:rPr lang="ko-KR" altLang="en-US" sz="1800" dirty="0" smtClean="0"/>
              <a:t>년 </a:t>
            </a:r>
            <a:r>
              <a:rPr lang="ko-KR" altLang="en-US" sz="1800" dirty="0" err="1" smtClean="0"/>
              <a:t>참수형에</a:t>
            </a:r>
            <a:r>
              <a:rPr lang="ko-KR" altLang="en-US" sz="1800" dirty="0" smtClean="0"/>
              <a:t> 처해졌다</a:t>
            </a:r>
            <a:r>
              <a:rPr lang="en-US" altLang="ko-KR" sz="1800" dirty="0" smtClean="0"/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err="1" smtClean="0"/>
              <a:t>토머스</a:t>
            </a:r>
            <a:r>
              <a:rPr lang="ko-KR" altLang="en-US" sz="2400" dirty="0" smtClean="0"/>
              <a:t> 모어 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800" dirty="0" smtClean="0"/>
              <a:t>대안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기근에 대한 </a:t>
            </a:r>
            <a:r>
              <a:rPr lang="ko-KR" altLang="en-US" sz="2800" dirty="0" err="1" smtClean="0"/>
              <a:t>두가지</a:t>
            </a:r>
            <a:r>
              <a:rPr lang="ko-KR" altLang="en-US" sz="2800" dirty="0" smtClean="0"/>
              <a:t> 대처 방안</a:t>
            </a:r>
            <a:endParaRPr lang="ko-KR" altLang="en-US" sz="2800" dirty="0"/>
          </a:p>
        </p:txBody>
      </p:sp>
      <p:sp>
        <p:nvSpPr>
          <p:cNvPr id="19" name="직사각형 18"/>
          <p:cNvSpPr/>
          <p:nvPr/>
        </p:nvSpPr>
        <p:spPr>
          <a:xfrm>
            <a:off x="285750" y="1143000"/>
            <a:ext cx="8643938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557213" y="1838325"/>
            <a:ext cx="8229600" cy="4376738"/>
          </a:xfrm>
        </p:spPr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ko-KR" altLang="en-US" dirty="0" smtClean="0"/>
              <a:t>사회주의</a:t>
            </a:r>
            <a:r>
              <a:rPr lang="en-US" altLang="ko-KR" dirty="0" smtClean="0"/>
              <a:t>(</a:t>
            </a:r>
            <a:r>
              <a:rPr lang="ko-KR" altLang="en-US" dirty="0" smtClean="0"/>
              <a:t>공동체</a:t>
            </a:r>
            <a:r>
              <a:rPr lang="en-US" altLang="ko-KR" dirty="0" smtClean="0"/>
              <a:t>) </a:t>
            </a:r>
            <a:r>
              <a:rPr lang="ko-KR" altLang="en-US" dirty="0" smtClean="0"/>
              <a:t>방식</a:t>
            </a:r>
            <a:r>
              <a:rPr lang="en-US" altLang="ko-KR" dirty="0" smtClean="0"/>
              <a:t>: regulation</a:t>
            </a:r>
          </a:p>
          <a:p>
            <a:pPr marL="914400" lvl="1" indent="-514350" fontAlgn="auto">
              <a:spcBef>
                <a:spcPts val="324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dirty="0" smtClean="0"/>
              <a:t>초지의 공동소유 유지</a:t>
            </a:r>
            <a:endParaRPr lang="en-US" altLang="ko-KR" dirty="0" smtClean="0"/>
          </a:p>
          <a:p>
            <a:pPr marL="914400" lvl="1" indent="-514350" fontAlgn="auto">
              <a:spcBef>
                <a:spcPts val="324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dirty="0" smtClean="0"/>
              <a:t>초지 사용 방식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양 사육 수 등에 대한 규제</a:t>
            </a:r>
            <a:r>
              <a:rPr lang="en-US" altLang="ko-KR" dirty="0" smtClean="0"/>
              <a:t>(rules)</a:t>
            </a:r>
          </a:p>
          <a:p>
            <a:pPr marL="914400" lvl="1" indent="-514350" fontAlgn="auto">
              <a:spcBef>
                <a:spcPts val="324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dirty="0" smtClean="0"/>
              <a:t>단점 </a:t>
            </a:r>
            <a:r>
              <a:rPr lang="en-US" altLang="ko-KR" dirty="0" smtClean="0"/>
              <a:t>: Moral hazard</a:t>
            </a:r>
            <a:r>
              <a:rPr lang="ko-KR" altLang="en-US" dirty="0" smtClean="0"/>
              <a:t>로 체제 붕괴 위험</a:t>
            </a:r>
            <a:endParaRPr lang="en-US" altLang="ko-KR" dirty="0" smtClean="0"/>
          </a:p>
          <a:p>
            <a:pPr marL="770382" lvl="1" indent="-514350" fontAlgn="auto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endParaRPr lang="en-US" altLang="ko-KR" dirty="0" smtClean="0"/>
          </a:p>
          <a:p>
            <a:pPr marL="770382" lvl="1" indent="-514350" fontAlgn="auto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endParaRPr lang="en-US" altLang="ko-KR" dirty="0" smtClean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ko-KR" altLang="en-US" dirty="0" smtClean="0"/>
              <a:t>자본주의</a:t>
            </a:r>
            <a:r>
              <a:rPr lang="en-US" altLang="ko-KR" dirty="0" smtClean="0"/>
              <a:t>(</a:t>
            </a:r>
            <a:r>
              <a:rPr lang="ko-KR" altLang="en-US" dirty="0" smtClean="0"/>
              <a:t>시장</a:t>
            </a:r>
            <a:r>
              <a:rPr lang="en-US" altLang="ko-KR" dirty="0" smtClean="0"/>
              <a:t>) </a:t>
            </a:r>
            <a:r>
              <a:rPr lang="ko-KR" altLang="en-US" dirty="0" smtClean="0"/>
              <a:t>방식</a:t>
            </a:r>
            <a:r>
              <a:rPr lang="en-US" altLang="ko-KR" dirty="0" smtClean="0"/>
              <a:t>: free competition</a:t>
            </a:r>
          </a:p>
          <a:p>
            <a:pPr marL="914400" lvl="1" indent="-514350" fontAlgn="auto">
              <a:spcBef>
                <a:spcPts val="324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dirty="0" smtClean="0"/>
              <a:t>공동 초지를 분할하여 사유화</a:t>
            </a:r>
            <a:endParaRPr lang="en-US" altLang="ko-KR" dirty="0" smtClean="0"/>
          </a:p>
          <a:p>
            <a:pPr marL="914400" lvl="1" indent="-514350" fontAlgn="auto">
              <a:spcBef>
                <a:spcPts val="324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dirty="0" smtClean="0"/>
              <a:t>각자의 책임하에 농장 경영</a:t>
            </a:r>
            <a:endParaRPr lang="en-US" altLang="ko-KR" dirty="0" smtClean="0"/>
          </a:p>
          <a:p>
            <a:pPr marL="914400" lvl="1" indent="-514350" fontAlgn="auto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r>
              <a:rPr lang="ko-KR" altLang="en-US" dirty="0" smtClean="0"/>
              <a:t>     단점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빈부 격차 확대로 체제 붕괴 위험</a:t>
            </a:r>
            <a:endParaRPr lang="en-US" altLang="ko-KR" dirty="0" smtClean="0"/>
          </a:p>
        </p:txBody>
      </p:sp>
      <p:sp>
        <p:nvSpPr>
          <p:cNvPr id="13" name="톱니 모양의 오른쪽 화살표 12"/>
          <p:cNvSpPr/>
          <p:nvPr/>
        </p:nvSpPr>
        <p:spPr>
          <a:xfrm>
            <a:off x="1000125" y="3214688"/>
            <a:ext cx="357188" cy="142875"/>
          </a:xfrm>
          <a:prstGeom prst="notch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톱니 모양의 오른쪽 화살표 14"/>
          <p:cNvSpPr/>
          <p:nvPr/>
        </p:nvSpPr>
        <p:spPr>
          <a:xfrm>
            <a:off x="928688" y="5643563"/>
            <a:ext cx="357187" cy="142875"/>
          </a:xfrm>
          <a:prstGeom prst="notch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2000250" y="2143125"/>
            <a:ext cx="4500563" cy="4143375"/>
          </a:xfrm>
          <a:prstGeom prst="ellipse">
            <a:avLst/>
          </a:prstGeom>
          <a:solidFill>
            <a:srgbClr val="92D05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tx1"/>
                </a:solidFill>
              </a:rPr>
              <a:t>공동 초지</a:t>
            </a:r>
            <a:endParaRPr kumimoji="0" lang="en-US" altLang="ko-KR" sz="2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solidFill>
                  <a:schemeClr val="tx1"/>
                </a:solidFill>
              </a:rPr>
              <a:t>(Common)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사회주의 방식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공동소유 유지하되 사용 규제</a:t>
            </a:r>
            <a:endParaRPr lang="ko-KR" altLang="en-US" sz="2400" dirty="0"/>
          </a:p>
        </p:txBody>
      </p:sp>
      <p:pic>
        <p:nvPicPr>
          <p:cNvPr id="17412" name="Picture 5" descr="C:\Documents and Settings\한국기술교육대학교\Local Settings\Temporary Internet Files\Content.IE5\C1ZHCVOR\MP90026266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3071813"/>
            <a:ext cx="3643313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C:\Documents and Settings\한국기술교육대학교\Local Settings\Temporary Internet Files\Content.IE5\91W90PO6\MC9002119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63" y="2786063"/>
            <a:ext cx="124936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C:\Documents and Settings\한국기술교육대학교\Local Settings\Temporary Internet Files\Content.IE5\91W90PO6\MC9002119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9825" y="1357313"/>
            <a:ext cx="11080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6" descr="C:\Documents and Settings\한국기술교육대학교\Local Settings\Temporary Internet Files\Content.IE5\91W90PO6\MC9002119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63" y="5786438"/>
            <a:ext cx="124936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6" descr="C:\Documents and Settings\한국기술교육대학교\Local Settings\Temporary Internet Files\Content.IE5\91W90PO6\MC9002119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38" y="2643188"/>
            <a:ext cx="124936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6" descr="C:\Documents and Settings\한국기술교육대학교\Local Settings\Temporary Internet Files\Content.IE5\91W90PO6\MC9002119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75" y="5786438"/>
            <a:ext cx="124936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8" name="TextBox 14"/>
          <p:cNvSpPr txBox="1">
            <a:spLocks noChangeArrowheads="1"/>
          </p:cNvSpPr>
          <p:nvPr/>
        </p:nvSpPr>
        <p:spPr bwMode="auto">
          <a:xfrm>
            <a:off x="6572250" y="2428875"/>
            <a:ext cx="646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</a:t>
            </a:r>
          </a:p>
        </p:txBody>
      </p:sp>
      <p:sp>
        <p:nvSpPr>
          <p:cNvPr id="17419" name="TextBox 15"/>
          <p:cNvSpPr txBox="1">
            <a:spLocks noChangeArrowheads="1"/>
          </p:cNvSpPr>
          <p:nvPr/>
        </p:nvSpPr>
        <p:spPr bwMode="auto">
          <a:xfrm>
            <a:off x="6643688" y="5643563"/>
            <a:ext cx="646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</a:t>
            </a:r>
          </a:p>
        </p:txBody>
      </p:sp>
      <p:sp>
        <p:nvSpPr>
          <p:cNvPr id="17420" name="TextBox 16"/>
          <p:cNvSpPr txBox="1">
            <a:spLocks noChangeArrowheads="1"/>
          </p:cNvSpPr>
          <p:nvPr/>
        </p:nvSpPr>
        <p:spPr bwMode="auto">
          <a:xfrm>
            <a:off x="3071813" y="1285875"/>
            <a:ext cx="646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</a:t>
            </a:r>
          </a:p>
        </p:txBody>
      </p:sp>
      <p:sp>
        <p:nvSpPr>
          <p:cNvPr id="17421" name="TextBox 17"/>
          <p:cNvSpPr txBox="1">
            <a:spLocks noChangeArrowheads="1"/>
          </p:cNvSpPr>
          <p:nvPr/>
        </p:nvSpPr>
        <p:spPr bwMode="auto">
          <a:xfrm>
            <a:off x="1143000" y="3500438"/>
            <a:ext cx="646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</a:t>
            </a:r>
          </a:p>
        </p:txBody>
      </p:sp>
      <p:sp>
        <p:nvSpPr>
          <p:cNvPr id="17422" name="TextBox 18"/>
          <p:cNvSpPr txBox="1">
            <a:spLocks noChangeArrowheads="1"/>
          </p:cNvSpPr>
          <p:nvPr/>
        </p:nvSpPr>
        <p:spPr bwMode="auto">
          <a:xfrm>
            <a:off x="1643063" y="5500688"/>
            <a:ext cx="646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85750" y="1143000"/>
            <a:ext cx="8643938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424" name="TextBox 19"/>
          <p:cNvSpPr txBox="1">
            <a:spLocks noChangeArrowheads="1"/>
          </p:cNvSpPr>
          <p:nvPr/>
        </p:nvSpPr>
        <p:spPr bwMode="auto">
          <a:xfrm>
            <a:off x="5724525" y="1484313"/>
            <a:ext cx="3095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농가의 사육 양 수 규제</a:t>
            </a:r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공동초지 이용시간 규제 등</a:t>
            </a:r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자본주의 방식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울타리 치기 운동 </a:t>
            </a:r>
            <a:r>
              <a:rPr lang="en-US" altLang="ko-KR" sz="2400" dirty="0" smtClean="0"/>
              <a:t>(Enclosure movement)</a:t>
            </a:r>
            <a:endParaRPr lang="ko-KR" altLang="en-US" sz="2400" dirty="0"/>
          </a:p>
        </p:txBody>
      </p:sp>
      <p:sp>
        <p:nvSpPr>
          <p:cNvPr id="31" name="직사각형 30"/>
          <p:cNvSpPr/>
          <p:nvPr/>
        </p:nvSpPr>
        <p:spPr>
          <a:xfrm>
            <a:off x="285750" y="1143000"/>
            <a:ext cx="8643938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8436" name="TextBox 44"/>
          <p:cNvSpPr txBox="1">
            <a:spLocks noChangeArrowheads="1"/>
          </p:cNvSpPr>
          <p:nvPr/>
        </p:nvSpPr>
        <p:spPr bwMode="auto">
          <a:xfrm>
            <a:off x="500063" y="1571625"/>
            <a:ext cx="8001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 공동 초지의 사유화와 더불어 인틀로우저운동으로 사유 재산권 보호 강화</a:t>
            </a:r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pPr>
              <a:buFontTx/>
              <a:buChar char="-"/>
            </a:pP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 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이후 공동소유에 문제가 발생하면 시장적 해결의 전범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(stereo type)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이 됨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.</a:t>
            </a:r>
          </a:p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  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공기업 민영화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, 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탄소배출권 시장화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grpSp>
        <p:nvGrpSpPr>
          <p:cNvPr id="18437" name="그룹 55"/>
          <p:cNvGrpSpPr>
            <a:grpSpLocks/>
          </p:cNvGrpSpPr>
          <p:nvPr/>
        </p:nvGrpSpPr>
        <p:grpSpPr bwMode="auto">
          <a:xfrm>
            <a:off x="2195513" y="3071813"/>
            <a:ext cx="5429250" cy="3525837"/>
            <a:chOff x="2000232" y="3000372"/>
            <a:chExt cx="5429288" cy="3524746"/>
          </a:xfrm>
        </p:grpSpPr>
        <p:sp>
          <p:nvSpPr>
            <p:cNvPr id="4" name="타원 3"/>
            <p:cNvSpPr/>
            <p:nvPr/>
          </p:nvSpPr>
          <p:spPr>
            <a:xfrm>
              <a:off x="2714612" y="3441560"/>
              <a:ext cx="3500461" cy="2928031"/>
            </a:xfrm>
            <a:prstGeom prst="ellipse">
              <a:avLst/>
            </a:prstGeom>
            <a:solidFill>
              <a:srgbClr val="92D050">
                <a:alpha val="46000"/>
              </a:srgbClr>
            </a:solidFill>
            <a:ln w="25400" cmpd="sng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cxnSp>
          <p:nvCxnSpPr>
            <p:cNvPr id="21" name="직선 연결선 20"/>
            <p:cNvCxnSpPr>
              <a:stCxn id="4" idx="1"/>
            </p:cNvCxnSpPr>
            <p:nvPr/>
          </p:nvCxnSpPr>
          <p:spPr>
            <a:xfrm rot="16200000" flipH="1">
              <a:off x="3364062" y="3733369"/>
              <a:ext cx="999816" cy="1273184"/>
            </a:xfrm>
            <a:prstGeom prst="line">
              <a:avLst/>
            </a:prstGeom>
            <a:ln w="25400" cmpd="sng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flipV="1">
              <a:off x="2857488" y="4869868"/>
              <a:ext cx="1643073" cy="642738"/>
            </a:xfrm>
            <a:prstGeom prst="line">
              <a:avLst/>
            </a:prstGeom>
            <a:ln w="25400" cmpd="sng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>
              <a:stCxn id="4" idx="4"/>
            </p:cNvCxnSpPr>
            <p:nvPr/>
          </p:nvCxnSpPr>
          <p:spPr>
            <a:xfrm rot="5400000" flipH="1" flipV="1">
              <a:off x="3732443" y="5601474"/>
              <a:ext cx="1499723" cy="36512"/>
            </a:xfrm>
            <a:prstGeom prst="line">
              <a:avLst/>
            </a:prstGeom>
            <a:ln w="25400" cmpd="sng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rot="5400000" flipH="1" flipV="1">
              <a:off x="4357878" y="3798490"/>
              <a:ext cx="1214062" cy="928695"/>
            </a:xfrm>
            <a:prstGeom prst="line">
              <a:avLst/>
            </a:prstGeom>
            <a:ln w="28575" cmpd="sng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4500561" y="4869868"/>
              <a:ext cx="1643075" cy="428492"/>
            </a:xfrm>
            <a:prstGeom prst="line">
              <a:avLst/>
            </a:prstGeom>
            <a:ln w="28575" cmpd="sng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44" name="TextBox 41"/>
            <p:cNvSpPr txBox="1">
              <a:spLocks noChangeArrowheads="1"/>
            </p:cNvSpPr>
            <p:nvPr/>
          </p:nvSpPr>
          <p:spPr bwMode="auto">
            <a:xfrm>
              <a:off x="4929190" y="4441274"/>
              <a:ext cx="1107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>
                  <a:latin typeface="Lucida Sans Unicode" pitchFamily="34" charset="0"/>
                  <a:ea typeface="맑은 고딕" pitchFamily="50" charset="-127"/>
                </a:rPr>
                <a:t>사유재산</a:t>
              </a:r>
            </a:p>
          </p:txBody>
        </p:sp>
        <p:sp>
          <p:nvSpPr>
            <p:cNvPr id="44" name="타원형 설명선 43"/>
            <p:cNvSpPr/>
            <p:nvPr/>
          </p:nvSpPr>
          <p:spPr>
            <a:xfrm>
              <a:off x="6143636" y="3441560"/>
              <a:ext cx="1285884" cy="499907"/>
            </a:xfrm>
            <a:prstGeom prst="wedgeEllipseCallout">
              <a:avLst>
                <a:gd name="adj1" fmla="val -57466"/>
                <a:gd name="adj2" fmla="val 9759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>
                  <a:solidFill>
                    <a:schemeClr val="tx2"/>
                  </a:solidFill>
                </a:rPr>
                <a:t>울타리</a:t>
              </a:r>
              <a:endParaRPr kumimoji="0" lang="en-US" altLang="ko-KR" dirty="0">
                <a:solidFill>
                  <a:schemeClr val="tx2"/>
                </a:solidFill>
              </a:endParaRPr>
            </a:p>
          </p:txBody>
        </p:sp>
        <p:pic>
          <p:nvPicPr>
            <p:cNvPr id="18446" name="Picture 6" descr="C:\Documents and Settings\한국기술교육대학교\Local Settings\Temporary Internet Files\Content.IE5\91W90PO6\MC900211989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72198" y="4298398"/>
              <a:ext cx="857256" cy="539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7" name="TextBox 46"/>
            <p:cNvSpPr txBox="1">
              <a:spLocks noChangeArrowheads="1"/>
            </p:cNvSpPr>
            <p:nvPr/>
          </p:nvSpPr>
          <p:spPr bwMode="auto">
            <a:xfrm>
              <a:off x="6215074" y="4798464"/>
              <a:ext cx="7858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Lucida Sans Unicode" pitchFamily="34" charset="0"/>
                  <a:ea typeface="맑은 고딕" pitchFamily="50" charset="-127"/>
                </a:rPr>
                <a:t>농가</a:t>
              </a:r>
            </a:p>
          </p:txBody>
        </p:sp>
        <p:pic>
          <p:nvPicPr>
            <p:cNvPr id="18448" name="Picture 6" descr="C:\Documents and Settings\한국기술교육대학교\Local Settings\Temporary Internet Files\Content.IE5\91W90PO6\MC900211989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43504" y="5655720"/>
              <a:ext cx="857256" cy="539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9" name="TextBox 48"/>
            <p:cNvSpPr txBox="1">
              <a:spLocks noChangeArrowheads="1"/>
            </p:cNvSpPr>
            <p:nvPr/>
          </p:nvSpPr>
          <p:spPr bwMode="auto">
            <a:xfrm>
              <a:off x="5286380" y="6155786"/>
              <a:ext cx="7858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Lucida Sans Unicode" pitchFamily="34" charset="0"/>
                  <a:ea typeface="맑은 고딕" pitchFamily="50" charset="-127"/>
                </a:rPr>
                <a:t>농가</a:t>
              </a:r>
            </a:p>
          </p:txBody>
        </p:sp>
        <p:pic>
          <p:nvPicPr>
            <p:cNvPr id="18450" name="Picture 6" descr="C:\Documents and Settings\한국기술교육대학교\Local Settings\Temporary Internet Files\Content.IE5\91W90PO6\MC900211989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14678" y="5857892"/>
              <a:ext cx="857256" cy="539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1" name="TextBox 50"/>
            <p:cNvSpPr txBox="1">
              <a:spLocks noChangeArrowheads="1"/>
            </p:cNvSpPr>
            <p:nvPr/>
          </p:nvSpPr>
          <p:spPr bwMode="auto">
            <a:xfrm>
              <a:off x="2643174" y="5929330"/>
              <a:ext cx="7858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Lucida Sans Unicode" pitchFamily="34" charset="0"/>
                  <a:ea typeface="맑은 고딕" pitchFamily="50" charset="-127"/>
                </a:rPr>
                <a:t>농가</a:t>
              </a:r>
            </a:p>
          </p:txBody>
        </p:sp>
        <p:pic>
          <p:nvPicPr>
            <p:cNvPr id="18452" name="Picture 6" descr="C:\Documents and Settings\한국기술교육대학교\Local Settings\Temporary Internet Files\Content.IE5\91W90PO6\MC900211989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29058" y="3000372"/>
              <a:ext cx="857256" cy="539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3" name="TextBox 52"/>
            <p:cNvSpPr txBox="1">
              <a:spLocks noChangeArrowheads="1"/>
            </p:cNvSpPr>
            <p:nvPr/>
          </p:nvSpPr>
          <p:spPr bwMode="auto">
            <a:xfrm>
              <a:off x="3428992" y="3083952"/>
              <a:ext cx="7858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Lucida Sans Unicode" pitchFamily="34" charset="0"/>
                  <a:ea typeface="맑은 고딕" pitchFamily="50" charset="-127"/>
                </a:rPr>
                <a:t>농가</a:t>
              </a:r>
            </a:p>
          </p:txBody>
        </p:sp>
        <p:pic>
          <p:nvPicPr>
            <p:cNvPr id="18454" name="Picture 6" descr="C:\Documents and Settings\한국기술교육대학교\Local Settings\Temporary Internet Files\Content.IE5\91W90PO6\MC900211989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3108" y="4298398"/>
              <a:ext cx="857256" cy="539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5" name="TextBox 54"/>
            <p:cNvSpPr txBox="1">
              <a:spLocks noChangeArrowheads="1"/>
            </p:cNvSpPr>
            <p:nvPr/>
          </p:nvSpPr>
          <p:spPr bwMode="auto">
            <a:xfrm>
              <a:off x="2000232" y="4798464"/>
              <a:ext cx="7858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Lucida Sans Unicode" pitchFamily="34" charset="0"/>
                  <a:ea typeface="맑은 고딕" pitchFamily="50" charset="-127"/>
                </a:rPr>
                <a:t>농가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42918" y="274638"/>
            <a:ext cx="86868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3200" dirty="0" smtClean="0"/>
              <a:t>Episode 2: </a:t>
            </a:r>
            <a:r>
              <a:rPr lang="ko-KR" altLang="en-US" sz="2400" dirty="0" smtClean="0"/>
              <a:t>제 </a:t>
            </a:r>
            <a:r>
              <a:rPr lang="en-US" altLang="ko-KR" sz="2400" dirty="0" smtClean="0"/>
              <a:t>2</a:t>
            </a:r>
            <a:r>
              <a:rPr lang="ko-KR" altLang="en-US" sz="2400" dirty="0" smtClean="0"/>
              <a:t>차 산업혁명과 노동의 종말</a:t>
            </a:r>
            <a:r>
              <a:rPr lang="en-US" altLang="ko-KR" sz="1800" dirty="0" smtClean="0"/>
              <a:t>(18~19c)</a:t>
            </a:r>
            <a:endParaRPr lang="ko-KR" altLang="en-US" sz="1800" dirty="0"/>
          </a:p>
        </p:txBody>
      </p:sp>
      <p:sp>
        <p:nvSpPr>
          <p:cNvPr id="19459" name="TextBox 14"/>
          <p:cNvSpPr txBox="1">
            <a:spLocks noChangeArrowheads="1"/>
          </p:cNvSpPr>
          <p:nvPr/>
        </p:nvSpPr>
        <p:spPr bwMode="auto">
          <a:xfrm>
            <a:off x="6000750" y="2500313"/>
            <a:ext cx="646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공장</a:t>
            </a:r>
          </a:p>
        </p:txBody>
      </p:sp>
      <p:sp>
        <p:nvSpPr>
          <p:cNvPr id="19460" name="TextBox 15"/>
          <p:cNvSpPr txBox="1">
            <a:spLocks noChangeArrowheads="1"/>
          </p:cNvSpPr>
          <p:nvPr/>
        </p:nvSpPr>
        <p:spPr bwMode="auto">
          <a:xfrm>
            <a:off x="6643688" y="5643563"/>
            <a:ext cx="646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공장</a:t>
            </a:r>
          </a:p>
        </p:txBody>
      </p:sp>
      <p:sp>
        <p:nvSpPr>
          <p:cNvPr id="19461" name="TextBox 16"/>
          <p:cNvSpPr txBox="1">
            <a:spLocks noChangeArrowheads="1"/>
          </p:cNvSpPr>
          <p:nvPr/>
        </p:nvSpPr>
        <p:spPr bwMode="auto">
          <a:xfrm>
            <a:off x="3071813" y="1285875"/>
            <a:ext cx="646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공장</a:t>
            </a:r>
          </a:p>
        </p:txBody>
      </p:sp>
      <p:sp>
        <p:nvSpPr>
          <p:cNvPr id="19462" name="TextBox 17"/>
          <p:cNvSpPr txBox="1">
            <a:spLocks noChangeArrowheads="1"/>
          </p:cNvSpPr>
          <p:nvPr/>
        </p:nvSpPr>
        <p:spPr bwMode="auto">
          <a:xfrm>
            <a:off x="1357313" y="3857625"/>
            <a:ext cx="646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공장</a:t>
            </a:r>
          </a:p>
        </p:txBody>
      </p:sp>
      <p:sp>
        <p:nvSpPr>
          <p:cNvPr id="19463" name="TextBox 18"/>
          <p:cNvSpPr txBox="1">
            <a:spLocks noChangeArrowheads="1"/>
          </p:cNvSpPr>
          <p:nvPr/>
        </p:nvSpPr>
        <p:spPr bwMode="auto">
          <a:xfrm>
            <a:off x="1285875" y="5500688"/>
            <a:ext cx="646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공장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85750" y="1143000"/>
            <a:ext cx="8643938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19465" name="Picture 2" descr="C:\Documents and Settings\한국기술교육대학교\Local Settings\Temporary Internet Files\Content.IE5\U6TJ5QUW\MC90028176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2714625"/>
            <a:ext cx="1214438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2" descr="C:\Documents and Settings\한국기술교육대학교\Local Settings\Temporary Internet Files\Content.IE5\U6TJ5QUW\MC90028176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938" y="1341438"/>
            <a:ext cx="1214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2" descr="C:\Documents and Settings\한국기술교육대학교\Local Settings\Temporary Internet Files\Content.IE5\U6TJ5QUW\MC90028176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2786063"/>
            <a:ext cx="1214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2" descr="C:\Documents and Settings\한국기술교육대학교\Local Settings\Temporary Internet Files\Content.IE5\U6TJ5QUW\MC90028176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25" y="5286375"/>
            <a:ext cx="1214438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0" y="3786188"/>
            <a:ext cx="2786063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2" descr="C:\Documents and Settings\한국기술교육대학교\Local Settings\Temporary Internet Files\Content.IE5\U6TJ5QUW\MC90028176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38" y="5357813"/>
            <a:ext cx="1214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타원 3"/>
          <p:cNvSpPr/>
          <p:nvPr/>
        </p:nvSpPr>
        <p:spPr>
          <a:xfrm>
            <a:off x="2000250" y="2143125"/>
            <a:ext cx="4500563" cy="4143375"/>
          </a:xfrm>
          <a:prstGeom prst="ellipse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b="1" dirty="0">
                <a:solidFill>
                  <a:schemeClr val="tx1"/>
                </a:solidFill>
              </a:rPr>
              <a:t>노동자 풀</a:t>
            </a:r>
            <a:endParaRPr kumimoji="0" lang="en-US" altLang="ko-KR" sz="28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>
                <a:solidFill>
                  <a:schemeClr val="tx1"/>
                </a:solidFill>
              </a:rPr>
              <a:t>(Labor Pool)</a:t>
            </a: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800" dirty="0" smtClean="0"/>
              <a:t>생산직 노동 수요 급증과 남용</a:t>
            </a:r>
            <a:endParaRPr lang="ko-KR" altLang="en-US" sz="2800" dirty="0"/>
          </a:p>
        </p:txBody>
      </p:sp>
      <p:sp>
        <p:nvSpPr>
          <p:cNvPr id="19" name="직사각형 18"/>
          <p:cNvSpPr/>
          <p:nvPr/>
        </p:nvSpPr>
        <p:spPr>
          <a:xfrm>
            <a:off x="285750" y="1143000"/>
            <a:ext cx="8643938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0484" name="내용 개체 틀 2"/>
          <p:cNvSpPr>
            <a:spLocks noGrp="1"/>
          </p:cNvSpPr>
          <p:nvPr>
            <p:ph idx="1"/>
          </p:nvPr>
        </p:nvSpPr>
        <p:spPr>
          <a:xfrm>
            <a:off x="557213" y="1838325"/>
            <a:ext cx="8229600" cy="4376738"/>
          </a:xfrm>
        </p:spPr>
        <p:txBody>
          <a:bodyPr/>
          <a:lstStyle/>
          <a:p>
            <a:pPr marL="514350" indent="-514350">
              <a:buFont typeface="Lucida Sans Unicode" pitchFamily="34" charset="0"/>
              <a:buAutoNum type="arabicPeriod"/>
            </a:pPr>
            <a:r>
              <a:rPr lang="ko-KR" altLang="en-US" smtClean="0"/>
              <a:t>장시간 노동</a:t>
            </a:r>
            <a:endParaRPr lang="en-US" altLang="ko-KR" smtClean="0"/>
          </a:p>
          <a:p>
            <a:pPr marL="514350" indent="-514350">
              <a:buFont typeface="Lucida Sans Unicode" pitchFamily="34" charset="0"/>
              <a:buAutoNum type="arabicPeriod"/>
            </a:pPr>
            <a:r>
              <a:rPr lang="ko-KR" altLang="en-US" smtClean="0"/>
              <a:t>소년 노동</a:t>
            </a:r>
            <a:endParaRPr lang="en-US" altLang="ko-KR" smtClean="0"/>
          </a:p>
          <a:p>
            <a:pPr marL="514350" indent="-514350">
              <a:buFont typeface="Lucida Sans Unicode" pitchFamily="34" charset="0"/>
              <a:buAutoNum type="arabicPeriod"/>
            </a:pPr>
            <a:r>
              <a:rPr lang="ko-KR" altLang="en-US" smtClean="0"/>
              <a:t>저임금</a:t>
            </a:r>
            <a:endParaRPr lang="en-US" altLang="ko-KR" smtClean="0"/>
          </a:p>
          <a:p>
            <a:pPr marL="769938" lvl="1" indent="-514350">
              <a:buFont typeface="Verdana" pitchFamily="34" charset="0"/>
              <a:buNone/>
            </a:pPr>
            <a:r>
              <a:rPr lang="en-US" altLang="ko-KR" smtClean="0"/>
              <a:t>      </a:t>
            </a:r>
          </a:p>
          <a:p>
            <a:pPr marL="769938" lvl="1" indent="-514350">
              <a:buFont typeface="Verdana" pitchFamily="34" charset="0"/>
              <a:buNone/>
            </a:pPr>
            <a:r>
              <a:rPr lang="en-US" altLang="ko-KR" smtClean="0"/>
              <a:t>      </a:t>
            </a:r>
            <a:r>
              <a:rPr lang="ko-KR" altLang="en-US" smtClean="0"/>
              <a:t>노동력 남용으로 노동의 재생산 구조 붕괴</a:t>
            </a:r>
            <a:endParaRPr lang="en-US" altLang="ko-KR" smtClean="0"/>
          </a:p>
          <a:p>
            <a:pPr marL="769938" lvl="1" indent="-514350">
              <a:buFont typeface="Verdana" pitchFamily="34" charset="0"/>
              <a:buNone/>
            </a:pPr>
            <a:r>
              <a:rPr lang="en-US" altLang="ko-KR" smtClean="0"/>
              <a:t>       (</a:t>
            </a:r>
            <a:r>
              <a:rPr lang="ko-KR" altLang="en-US" smtClean="0"/>
              <a:t>찰스 디킨즈</a:t>
            </a:r>
            <a:r>
              <a:rPr lang="en-US" altLang="ko-KR" smtClean="0"/>
              <a:t>, “</a:t>
            </a:r>
            <a:r>
              <a:rPr lang="ko-KR" altLang="en-US" smtClean="0"/>
              <a:t>올리버 트위스트</a:t>
            </a:r>
            <a:r>
              <a:rPr lang="en-US" altLang="ko-KR" smtClean="0"/>
              <a:t>”) </a:t>
            </a:r>
          </a:p>
          <a:p>
            <a:pPr marL="769938" lvl="1" indent="-514350">
              <a:buFont typeface="Verdana" pitchFamily="34" charset="0"/>
              <a:buNone/>
            </a:pPr>
            <a:r>
              <a:rPr lang="en-US" altLang="ko-KR" smtClean="0"/>
              <a:t>       (Karl Marx, “</a:t>
            </a:r>
            <a:r>
              <a:rPr lang="ko-KR" altLang="en-US" smtClean="0"/>
              <a:t>공산당 선언</a:t>
            </a:r>
            <a:r>
              <a:rPr lang="en-US" altLang="ko-KR" smtClean="0"/>
              <a:t>”)</a:t>
            </a:r>
          </a:p>
          <a:p>
            <a:pPr marL="769938" lvl="1" indent="-514350">
              <a:buFont typeface="Verdana" pitchFamily="34" charset="0"/>
              <a:buNone/>
            </a:pPr>
            <a:endParaRPr lang="en-US" altLang="ko-KR" smtClean="0"/>
          </a:p>
          <a:p>
            <a:pPr marL="769938" lvl="1" indent="-514350">
              <a:buFont typeface="Verdana" pitchFamily="34" charset="0"/>
              <a:buNone/>
            </a:pPr>
            <a:endParaRPr lang="en-US" altLang="ko-KR" smtClean="0"/>
          </a:p>
        </p:txBody>
      </p:sp>
      <p:sp>
        <p:nvSpPr>
          <p:cNvPr id="13" name="톱니 모양의 오른쪽 화살표 12"/>
          <p:cNvSpPr/>
          <p:nvPr/>
        </p:nvSpPr>
        <p:spPr>
          <a:xfrm>
            <a:off x="857250" y="3786188"/>
            <a:ext cx="357188" cy="142875"/>
          </a:xfrm>
          <a:prstGeom prst="notch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내용 개체 틀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64100"/>
          </a:xfrm>
        </p:spPr>
        <p:txBody>
          <a:bodyPr/>
          <a:lstStyle/>
          <a:p>
            <a:r>
              <a:rPr lang="en-US" altLang="ko-KR" sz="1600" smtClean="0"/>
              <a:t>19</a:t>
            </a:r>
            <a:r>
              <a:rPr lang="ko-KR" altLang="en-US" sz="1600" smtClean="0"/>
              <a:t>세기 영국사회의 폐부를 심도 있게 파헤친 찰스 디킨즈의 대표작</a:t>
            </a:r>
            <a:r>
              <a:rPr lang="en-US" altLang="ko-KR" sz="1600" smtClean="0"/>
              <a:t>. </a:t>
            </a:r>
            <a:r>
              <a:rPr lang="ko-KR" altLang="en-US" sz="1600" smtClean="0"/>
              <a:t>버림받은 고아로 태어나 뒷골목 범죄 소굴로 흘러든 소년 올리버의 흥미진진한 모험과 역정을 소재로 당시의 사회 현실을 비판</a:t>
            </a:r>
            <a:r>
              <a:rPr lang="en-US" altLang="ko-KR" sz="1600" smtClean="0"/>
              <a:t>/</a:t>
            </a:r>
            <a:r>
              <a:rPr lang="ko-KR" altLang="en-US" sz="1600" smtClean="0"/>
              <a:t>풍자한 작품</a:t>
            </a:r>
            <a:r>
              <a:rPr lang="en-US" altLang="ko-KR" sz="1600" smtClean="0"/>
              <a:t>.</a:t>
            </a:r>
          </a:p>
          <a:p>
            <a:pPr>
              <a:buFont typeface="Wingdings 3" pitchFamily="18" charset="2"/>
              <a:buNone/>
            </a:pPr>
            <a:endParaRPr lang="ko-KR" altLang="en-US" sz="1600" smtClean="0"/>
          </a:p>
          <a:p>
            <a:r>
              <a:rPr lang="ko-KR" altLang="en-US" sz="1600" smtClean="0"/>
              <a:t>디킨즈는 당시 사회의 어두운 뒷골목 풍경과 인물을 생생하고 실감나게 묘사했으며</a:t>
            </a:r>
            <a:r>
              <a:rPr lang="en-US" altLang="ko-KR" sz="1600" smtClean="0"/>
              <a:t>, </a:t>
            </a:r>
            <a:r>
              <a:rPr lang="ko-KR" altLang="en-US" sz="1600" smtClean="0"/>
              <a:t>사회에 대한 문제의식과 대중성을 유기적으로 결합시킨 걸작으로 평가받았다</a:t>
            </a:r>
            <a:r>
              <a:rPr lang="en-US" altLang="ko-KR" sz="1600" smtClean="0"/>
              <a:t>.</a:t>
            </a:r>
          </a:p>
          <a:p>
            <a:endParaRPr lang="en-US" altLang="ko-KR" sz="1600" smtClean="0"/>
          </a:p>
          <a:p>
            <a:r>
              <a:rPr lang="ko-KR" altLang="en-US" sz="1600" b="1" smtClean="0"/>
              <a:t>찰스 디킨스</a:t>
            </a:r>
            <a:r>
              <a:rPr lang="ko-KR" altLang="en-US" sz="1600" smtClean="0"/>
              <a:t> </a:t>
            </a:r>
          </a:p>
          <a:p>
            <a:r>
              <a:rPr lang="en-US" altLang="ko-KR" sz="1600" smtClean="0"/>
              <a:t>1812</a:t>
            </a:r>
            <a:r>
              <a:rPr lang="ko-KR" altLang="en-US" sz="1600" smtClean="0"/>
              <a:t>년 </a:t>
            </a:r>
            <a:r>
              <a:rPr lang="en-US" altLang="ko-KR" sz="1600" smtClean="0"/>
              <a:t>2</a:t>
            </a:r>
            <a:r>
              <a:rPr lang="ko-KR" altLang="en-US" sz="1600" smtClean="0"/>
              <a:t>월 </a:t>
            </a:r>
            <a:r>
              <a:rPr lang="en-US" altLang="ko-KR" sz="1600" smtClean="0"/>
              <a:t>7</a:t>
            </a:r>
            <a:r>
              <a:rPr lang="ko-KR" altLang="en-US" sz="1600" smtClean="0"/>
              <a:t>일 영국 포츠머드 근교에서 태어났다</a:t>
            </a:r>
            <a:r>
              <a:rPr lang="en-US" altLang="ko-KR" sz="1600" smtClean="0"/>
              <a:t>. </a:t>
            </a:r>
            <a:r>
              <a:rPr lang="ko-KR" altLang="en-US" sz="1600" smtClean="0"/>
              <a:t>의회 출입기자 생활을 거쳐 작가로 입문하여 당시의 사회 문제들을 깊이 있게 비판하는 작품들을 썼다</a:t>
            </a:r>
            <a:r>
              <a:rPr lang="en-US" altLang="ko-KR" sz="1600" smtClean="0"/>
              <a:t>. </a:t>
            </a:r>
            <a:r>
              <a:rPr lang="ko-KR" altLang="en-US" sz="1600" smtClean="0"/>
              <a:t>또한 당대 최고의 소설가라는 평가를 받으며 상업적으로도 크게 성공했다</a:t>
            </a:r>
            <a:r>
              <a:rPr lang="en-US" altLang="ko-KR" sz="1600" smtClean="0"/>
              <a:t>. </a:t>
            </a:r>
          </a:p>
          <a:p>
            <a:r>
              <a:rPr lang="ko-KR" altLang="en-US" sz="1600" smtClean="0"/>
              <a:t>초기작 </a:t>
            </a:r>
            <a:r>
              <a:rPr lang="en-US" altLang="ko-KR" sz="1600" smtClean="0"/>
              <a:t>&lt;</a:t>
            </a:r>
            <a:r>
              <a:rPr lang="ko-KR" altLang="en-US" sz="1600" smtClean="0"/>
              <a:t>피크윅 문서</a:t>
            </a:r>
            <a:r>
              <a:rPr lang="en-US" altLang="ko-KR" sz="1600" smtClean="0"/>
              <a:t>&gt;, &lt;</a:t>
            </a:r>
            <a:r>
              <a:rPr lang="ko-KR" altLang="en-US" sz="1600" smtClean="0"/>
              <a:t>올리버 트위스트</a:t>
            </a:r>
            <a:r>
              <a:rPr lang="en-US" altLang="ko-KR" sz="1600" smtClean="0"/>
              <a:t>&gt;, &lt;</a:t>
            </a:r>
            <a:r>
              <a:rPr lang="ko-KR" altLang="en-US" sz="1600" smtClean="0"/>
              <a:t>니콜라스 니클비</a:t>
            </a:r>
            <a:r>
              <a:rPr lang="en-US" altLang="ko-KR" sz="1600" smtClean="0"/>
              <a:t>&gt; </a:t>
            </a:r>
            <a:r>
              <a:rPr lang="ko-KR" altLang="en-US" sz="1600" smtClean="0"/>
              <a:t>등에서 엿보인 대중성과 예술성의 독특한 결합은 </a:t>
            </a:r>
            <a:r>
              <a:rPr lang="en-US" altLang="ko-KR" sz="1600" smtClean="0"/>
              <a:t>&lt;</a:t>
            </a:r>
            <a:r>
              <a:rPr lang="ko-KR" altLang="en-US" sz="1600" smtClean="0"/>
              <a:t>돔비부자 상사</a:t>
            </a:r>
            <a:r>
              <a:rPr lang="en-US" altLang="ko-KR" sz="1600" smtClean="0"/>
              <a:t>&gt; </a:t>
            </a:r>
            <a:r>
              <a:rPr lang="ko-KR" altLang="en-US" sz="1600" smtClean="0"/>
              <a:t>이후 더욱 심화된 사회의식으로 발전하여</a:t>
            </a:r>
            <a:r>
              <a:rPr lang="en-US" altLang="ko-KR" sz="1600" smtClean="0"/>
              <a:t>, &lt;</a:t>
            </a:r>
            <a:r>
              <a:rPr lang="ko-KR" altLang="en-US" sz="1600" smtClean="0"/>
              <a:t>힘든 시절</a:t>
            </a:r>
            <a:r>
              <a:rPr lang="en-US" altLang="ko-KR" sz="1600" smtClean="0"/>
              <a:t>&gt;, &lt;</a:t>
            </a:r>
            <a:r>
              <a:rPr lang="ko-KR" altLang="en-US" sz="1600" smtClean="0"/>
              <a:t>막내 도릿</a:t>
            </a:r>
            <a:r>
              <a:rPr lang="en-US" altLang="ko-KR" sz="1600" smtClean="0"/>
              <a:t>&gt;, </a:t>
            </a:r>
            <a:r>
              <a:rPr lang="en-US" altLang="ko-KR" sz="1600" b="1" smtClean="0"/>
              <a:t>&lt;</a:t>
            </a:r>
            <a:r>
              <a:rPr lang="ko-KR" altLang="en-US" sz="1600" b="1" smtClean="0"/>
              <a:t>위대한 유산</a:t>
            </a:r>
            <a:r>
              <a:rPr lang="en-US" altLang="ko-KR" sz="1600" b="1" smtClean="0"/>
              <a:t>&gt;</a:t>
            </a:r>
            <a:r>
              <a:rPr lang="en-US" altLang="ko-KR" sz="1600" smtClean="0"/>
              <a:t>, </a:t>
            </a:r>
            <a:r>
              <a:rPr lang="en-US" altLang="ko-KR" sz="1600" b="1" smtClean="0"/>
              <a:t>&lt;</a:t>
            </a:r>
            <a:r>
              <a:rPr lang="ko-KR" altLang="en-US" sz="1600" b="1" smtClean="0"/>
              <a:t>크리스마스 캐롤</a:t>
            </a:r>
            <a:r>
              <a:rPr lang="en-US" altLang="ko-KR" sz="1600" b="1" smtClean="0"/>
              <a:t>&gt;</a:t>
            </a:r>
            <a:r>
              <a:rPr lang="ko-KR" altLang="en-US" sz="1600" smtClean="0"/>
              <a:t>등의 탁월한 고전으로 이어진다</a:t>
            </a:r>
            <a:r>
              <a:rPr lang="en-US" altLang="ko-KR" sz="1600" smtClean="0"/>
              <a:t>. </a:t>
            </a:r>
          </a:p>
          <a:p>
            <a:r>
              <a:rPr lang="ko-KR" altLang="en-US" sz="1600" smtClean="0"/>
              <a:t>소설 외에도 </a:t>
            </a:r>
            <a:r>
              <a:rPr lang="en-US" altLang="ko-KR" sz="1600" smtClean="0"/>
              <a:t>'</a:t>
            </a:r>
            <a:r>
              <a:rPr lang="ko-KR" altLang="en-US" sz="1600" smtClean="0"/>
              <a:t>매일 쓰는 말들</a:t>
            </a:r>
            <a:r>
              <a:rPr lang="en-US" altLang="ko-KR" sz="1600" smtClean="0"/>
              <a:t>' </a:t>
            </a:r>
            <a:r>
              <a:rPr lang="ko-KR" altLang="en-US" sz="1600" smtClean="0"/>
              <a:t>등의 잡지를 직접 편집하기도 한 디킨즈는 </a:t>
            </a:r>
            <a:r>
              <a:rPr lang="en-US" altLang="ko-KR" sz="1600" smtClean="0"/>
              <a:t>&lt;</a:t>
            </a:r>
            <a:r>
              <a:rPr lang="ko-KR" altLang="en-US" sz="1600" smtClean="0"/>
              <a:t>에드윈 드루드의 비밀</a:t>
            </a:r>
            <a:r>
              <a:rPr lang="en-US" altLang="ko-KR" sz="1600" smtClean="0"/>
              <a:t>&gt;</a:t>
            </a:r>
            <a:r>
              <a:rPr lang="ko-KR" altLang="en-US" sz="1600" smtClean="0"/>
              <a:t>을 집필하던 중 별세하여 현재 </a:t>
            </a:r>
            <a:r>
              <a:rPr lang="ko-KR" altLang="en-US" sz="1600" b="1" smtClean="0"/>
              <a:t>웨스터민스터 사원</a:t>
            </a:r>
            <a:r>
              <a:rPr lang="ko-KR" altLang="en-US" sz="1600" smtClean="0"/>
              <a:t>에 묻혀 있다</a:t>
            </a:r>
            <a:r>
              <a:rPr lang="en-US" altLang="ko-KR" sz="1600" smtClean="0"/>
              <a:t>.</a:t>
            </a:r>
          </a:p>
          <a:p>
            <a:endParaRPr lang="en-US" altLang="ko-KR" sz="1600" smtClean="0"/>
          </a:p>
          <a:p>
            <a:endParaRPr lang="ko-KR" altLang="en-US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700" dirty="0" err="1" smtClean="0"/>
              <a:t>찰스</a:t>
            </a:r>
            <a:r>
              <a:rPr lang="ko-KR" altLang="en-US" sz="2700" dirty="0" smtClean="0"/>
              <a:t> </a:t>
            </a:r>
            <a:r>
              <a:rPr lang="ko-KR" altLang="en-US" sz="2700" dirty="0" err="1" smtClean="0"/>
              <a:t>디킨스의</a:t>
            </a:r>
            <a:r>
              <a:rPr lang="ko-KR" altLang="en-US" sz="2700" dirty="0" smtClean="0"/>
              <a:t> </a:t>
            </a:r>
            <a:r>
              <a:rPr lang="ko-KR" altLang="en-US" sz="2700" dirty="0" err="1" smtClean="0"/>
              <a:t>올리버</a:t>
            </a:r>
            <a:r>
              <a:rPr lang="ko-KR" altLang="en-US" sz="2700" dirty="0" smtClean="0"/>
              <a:t> 트위스트 </a:t>
            </a:r>
            <a:endParaRPr lang="ko-KR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9938" lvl="1" indent="-514350">
              <a:buFontTx/>
              <a:buChar char="-"/>
            </a:pPr>
            <a:r>
              <a:rPr lang="en-US" altLang="ko-KR" sz="2000" smtClean="0"/>
              <a:t>19</a:t>
            </a:r>
            <a:r>
              <a:rPr lang="ko-KR" altLang="en-US" sz="2000" smtClean="0"/>
              <a:t>세기 노동의 사유화는 불가능한 옵션</a:t>
            </a:r>
            <a:endParaRPr lang="en-US" altLang="ko-KR" sz="2000" smtClean="0"/>
          </a:p>
          <a:p>
            <a:pPr marL="769938" lvl="1" indent="-514350">
              <a:buFontTx/>
              <a:buChar char="-"/>
            </a:pPr>
            <a:r>
              <a:rPr lang="ko-KR" altLang="en-US" sz="2000" smtClean="0"/>
              <a:t>공동체</a:t>
            </a:r>
            <a:r>
              <a:rPr lang="en-US" altLang="ko-KR" sz="2000" smtClean="0"/>
              <a:t>(</a:t>
            </a:r>
            <a:r>
              <a:rPr lang="ko-KR" altLang="en-US" sz="2000" smtClean="0"/>
              <a:t>규제</a:t>
            </a:r>
            <a:r>
              <a:rPr lang="en-US" altLang="ko-KR" sz="2000" smtClean="0"/>
              <a:t>)</a:t>
            </a:r>
            <a:r>
              <a:rPr lang="ko-KR" altLang="en-US" sz="2000" smtClean="0"/>
              <a:t> 방식에</a:t>
            </a:r>
            <a:r>
              <a:rPr lang="en-US" altLang="ko-KR" sz="2000" smtClean="0"/>
              <a:t> </a:t>
            </a:r>
            <a:r>
              <a:rPr lang="ko-KR" altLang="en-US" sz="2000" smtClean="0"/>
              <a:t>의한 해결방안 추구</a:t>
            </a:r>
            <a:endParaRPr lang="en-US" altLang="ko-KR" sz="2000" smtClean="0"/>
          </a:p>
          <a:p>
            <a:pPr marL="769938" lvl="1" indent="-514350">
              <a:buFont typeface="Verdana" pitchFamily="34" charset="0"/>
              <a:buNone/>
            </a:pPr>
            <a:endParaRPr lang="en-US" altLang="ko-KR" sz="2000" smtClean="0"/>
          </a:p>
          <a:p>
            <a:pPr marL="769938" lvl="1" indent="-514350">
              <a:buFont typeface="Verdana" pitchFamily="34" charset="0"/>
              <a:buNone/>
            </a:pPr>
            <a:r>
              <a:rPr lang="en-US" altLang="ko-KR" sz="2000" smtClean="0"/>
              <a:t>       </a:t>
            </a:r>
            <a:r>
              <a:rPr lang="ko-KR" altLang="en-US" sz="2000" smtClean="0"/>
              <a:t>노동법</a:t>
            </a:r>
            <a:r>
              <a:rPr lang="en-US" altLang="ko-KR" sz="2000" smtClean="0"/>
              <a:t>(</a:t>
            </a:r>
            <a:r>
              <a:rPr lang="ko-KR" altLang="en-US" sz="2000" smtClean="0"/>
              <a:t>근로기준법</a:t>
            </a:r>
            <a:r>
              <a:rPr lang="en-US" altLang="ko-KR" sz="2000" smtClean="0"/>
              <a:t>, </a:t>
            </a:r>
            <a:r>
              <a:rPr lang="ko-KR" altLang="en-US" sz="2000" smtClean="0"/>
              <a:t>노동 </a:t>
            </a:r>
            <a:r>
              <a:rPr lang="en-US" altLang="ko-KR" sz="2000" smtClean="0"/>
              <a:t>3</a:t>
            </a:r>
            <a:r>
              <a:rPr lang="ko-KR" altLang="en-US" sz="2000" smtClean="0"/>
              <a:t>권 보장</a:t>
            </a:r>
            <a:r>
              <a:rPr lang="en-US" altLang="ko-KR" sz="2000" smtClean="0"/>
              <a:t>)</a:t>
            </a:r>
            <a:r>
              <a:rPr lang="ko-KR" altLang="en-US" sz="2000" smtClean="0"/>
              <a:t>으로 발전</a:t>
            </a:r>
            <a:endParaRPr lang="en-US" altLang="ko-KR" sz="2000" smtClean="0"/>
          </a:p>
          <a:p>
            <a:pPr marL="769938" lvl="1" indent="-514350">
              <a:buFont typeface="Verdana" pitchFamily="34" charset="0"/>
              <a:buNone/>
            </a:pPr>
            <a:endParaRPr lang="en-US" altLang="ko-KR" sz="2000" smtClean="0"/>
          </a:p>
          <a:p>
            <a:pPr marL="769938" lvl="1" indent="-514350">
              <a:buFont typeface="Verdana" pitchFamily="34" charset="0"/>
              <a:buNone/>
            </a:pPr>
            <a:r>
              <a:rPr lang="en-US" altLang="ko-KR" sz="2000" smtClean="0"/>
              <a:t>  - </a:t>
            </a:r>
            <a:r>
              <a:rPr lang="ko-KR" altLang="en-US" sz="2000" smtClean="0"/>
              <a:t>최저임금제도 도입으로 저임금 완화</a:t>
            </a:r>
            <a:endParaRPr lang="en-US" altLang="ko-KR" sz="2000" smtClean="0"/>
          </a:p>
          <a:p>
            <a:pPr marL="769938" lvl="1" indent="-514350">
              <a:buFont typeface="Verdana" pitchFamily="34" charset="0"/>
              <a:buNone/>
            </a:pPr>
            <a:r>
              <a:rPr lang="en-US" altLang="ko-KR" sz="2000" smtClean="0"/>
              <a:t>  - </a:t>
            </a:r>
            <a:r>
              <a:rPr lang="ko-KR" altLang="en-US" sz="2000" smtClean="0"/>
              <a:t>일 </a:t>
            </a:r>
            <a:r>
              <a:rPr lang="en-US" altLang="ko-KR" sz="2000" smtClean="0"/>
              <a:t>8</a:t>
            </a:r>
            <a:r>
              <a:rPr lang="ko-KR" altLang="en-US" sz="2000" smtClean="0"/>
              <a:t>시간 노동시간제의 확립</a:t>
            </a:r>
            <a:endParaRPr lang="en-US" altLang="ko-KR" sz="2000" smtClean="0"/>
          </a:p>
          <a:p>
            <a:pPr marL="769938" lvl="1" indent="-514350">
              <a:buFont typeface="Verdana" pitchFamily="34" charset="0"/>
              <a:buNone/>
            </a:pPr>
            <a:r>
              <a:rPr lang="en-US" altLang="ko-KR" sz="2000" smtClean="0"/>
              <a:t>  - </a:t>
            </a:r>
            <a:r>
              <a:rPr lang="ko-KR" altLang="en-US" sz="2000" smtClean="0"/>
              <a:t>소년노동 금지</a:t>
            </a:r>
            <a:endParaRPr lang="en-US" altLang="ko-KR" sz="2000" smtClean="0"/>
          </a:p>
          <a:p>
            <a:pPr marL="769938" lvl="1" indent="-514350">
              <a:buFont typeface="Verdana" pitchFamily="34" charset="0"/>
              <a:buNone/>
            </a:pPr>
            <a:r>
              <a:rPr lang="en-US" altLang="ko-KR" sz="2000" smtClean="0"/>
              <a:t>  - </a:t>
            </a:r>
            <a:r>
              <a:rPr lang="ko-KR" altLang="en-US" sz="2000" smtClean="0"/>
              <a:t>노동</a:t>
            </a:r>
            <a:r>
              <a:rPr lang="en-US" altLang="ko-KR" sz="2000" smtClean="0"/>
              <a:t>3</a:t>
            </a:r>
            <a:r>
              <a:rPr lang="ko-KR" altLang="en-US" sz="2000" smtClean="0"/>
              <a:t>권 보장에 의한 자율적 권익 향상 보장</a:t>
            </a:r>
            <a:endParaRPr lang="en-US" altLang="ko-KR" sz="2000" smtClean="0"/>
          </a:p>
          <a:p>
            <a:pPr marL="769938" lvl="1" indent="-514350">
              <a:buFont typeface="Verdana" pitchFamily="34" charset="0"/>
              <a:buNone/>
            </a:pPr>
            <a:endParaRPr lang="en-US" altLang="ko-KR" smtClean="0"/>
          </a:p>
          <a:p>
            <a:r>
              <a:rPr lang="en-US" altLang="ko-KR" sz="2400" smtClean="0"/>
              <a:t>     </a:t>
            </a:r>
            <a:r>
              <a:rPr lang="ko-KR" altLang="en-US" sz="2400" smtClean="0">
                <a:solidFill>
                  <a:schemeClr val="accent2"/>
                </a:solidFill>
              </a:rPr>
              <a:t>비정규직 남용에 대한 정책개입 방안 시사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800" dirty="0" smtClean="0"/>
              <a:t>대안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노동 남용에 대한 대처</a:t>
            </a:r>
            <a:endParaRPr lang="ko-KR" altLang="en-US" sz="2800" dirty="0"/>
          </a:p>
        </p:txBody>
      </p:sp>
      <p:sp>
        <p:nvSpPr>
          <p:cNvPr id="4" name="톱니 모양의 오른쪽 화살표 3"/>
          <p:cNvSpPr/>
          <p:nvPr/>
        </p:nvSpPr>
        <p:spPr>
          <a:xfrm>
            <a:off x="785813" y="2643188"/>
            <a:ext cx="357187" cy="142875"/>
          </a:xfrm>
          <a:prstGeom prst="notch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" name="톱니 모양의 오른쪽 화살표 4"/>
          <p:cNvSpPr/>
          <p:nvPr/>
        </p:nvSpPr>
        <p:spPr>
          <a:xfrm>
            <a:off x="714375" y="5143500"/>
            <a:ext cx="357188" cy="142875"/>
          </a:xfrm>
          <a:prstGeom prst="notch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Lucida Sans Unicode" pitchFamily="34" charset="0"/>
              <a:buAutoNum type="arabicPeriod"/>
            </a:pPr>
            <a:endParaRPr lang="en-US" altLang="ko-KR" smtClean="0"/>
          </a:p>
          <a:p>
            <a:pPr marL="514350" indent="-514350">
              <a:buFontTx/>
              <a:buChar char="-"/>
            </a:pPr>
            <a:r>
              <a:rPr lang="en-US" altLang="ko-KR" sz="2400" smtClean="0"/>
              <a:t>- </a:t>
            </a:r>
            <a:r>
              <a:rPr lang="ko-KR" altLang="en-US" sz="2400" smtClean="0"/>
              <a:t>경제충격에 대한 시장의 대응 방식</a:t>
            </a:r>
            <a:r>
              <a:rPr lang="en-US" altLang="ko-KR" sz="2400" smtClean="0"/>
              <a:t>:</a:t>
            </a:r>
          </a:p>
          <a:p>
            <a:pPr marL="514350" indent="-514350">
              <a:buFontTx/>
              <a:buChar char="-"/>
            </a:pPr>
            <a:r>
              <a:rPr lang="en-US" altLang="ko-KR" sz="2400" smtClean="0"/>
              <a:t>   </a:t>
            </a:r>
            <a:r>
              <a:rPr lang="ko-KR" altLang="en-US" sz="2400" smtClean="0"/>
              <a:t> 우리나라 노동시장 현황과 문제에 대한 이해</a:t>
            </a:r>
            <a:endParaRPr lang="en-US" altLang="ko-KR" sz="2400" smtClean="0"/>
          </a:p>
          <a:p>
            <a:pPr marL="514350" indent="-514350">
              <a:buFontTx/>
              <a:buChar char="-"/>
            </a:pPr>
            <a:endParaRPr lang="en-US" altLang="ko-KR" sz="2400" smtClean="0"/>
          </a:p>
          <a:p>
            <a:pPr marL="514350" indent="-514350">
              <a:buFontTx/>
              <a:buChar char="-"/>
            </a:pPr>
            <a:r>
              <a:rPr lang="en-US" altLang="ko-KR" sz="2400" smtClean="0"/>
              <a:t>- </a:t>
            </a:r>
            <a:r>
              <a:rPr lang="ko-KR" altLang="en-US" sz="2400" smtClean="0"/>
              <a:t>정책 개입 논의</a:t>
            </a:r>
            <a:r>
              <a:rPr lang="en-US" altLang="ko-KR" sz="2400" smtClean="0"/>
              <a:t>:</a:t>
            </a:r>
          </a:p>
          <a:p>
            <a:pPr marL="514350" indent="-514350">
              <a:buFontTx/>
              <a:buChar char="-"/>
            </a:pPr>
            <a:r>
              <a:rPr lang="en-US" altLang="ko-KR" sz="2400" smtClean="0"/>
              <a:t>    </a:t>
            </a:r>
            <a:r>
              <a:rPr lang="ko-KR" altLang="en-US" sz="2400" smtClean="0"/>
              <a:t>고용정책에 대한 종합적 이해</a:t>
            </a:r>
            <a:endParaRPr lang="en-US" altLang="ko-KR" sz="2400" smtClean="0"/>
          </a:p>
          <a:p>
            <a:pPr marL="514350" indent="-514350">
              <a:buFontTx/>
              <a:buChar char="-"/>
            </a:pPr>
            <a:r>
              <a:rPr lang="en-US" altLang="ko-KR" sz="2400" smtClean="0"/>
              <a:t> </a:t>
            </a:r>
          </a:p>
          <a:p>
            <a:pPr marL="514350" indent="-514350">
              <a:buFont typeface="Wingdings 3" pitchFamily="18" charset="2"/>
              <a:buNone/>
            </a:pPr>
            <a:endParaRPr lang="en-US" altLang="ko-KR" sz="240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 smtClean="0"/>
              <a:t>2. </a:t>
            </a:r>
            <a:r>
              <a:rPr lang="ko-KR" altLang="en-US" dirty="0" smtClean="0"/>
              <a:t>시장 균형과 고용 조정</a:t>
            </a:r>
            <a:endParaRPr lang="ko-KR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시장균형과 고용조정</a:t>
            </a:r>
            <a:r>
              <a:rPr lang="en-US" altLang="ko-KR" sz="2400" dirty="0" smtClean="0"/>
              <a:t>: 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1. </a:t>
            </a:r>
            <a:r>
              <a:rPr lang="ko-KR" altLang="en-US" sz="2400" dirty="0" err="1" smtClean="0"/>
              <a:t>연공형</a:t>
            </a:r>
            <a:r>
              <a:rPr lang="ko-KR" altLang="en-US" sz="2400" dirty="0" smtClean="0"/>
              <a:t> 임금과 생애 노동생산성</a:t>
            </a:r>
            <a:r>
              <a:rPr lang="en-US" altLang="ko-KR" sz="2400" dirty="0" smtClean="0"/>
              <a:t>: stylized facts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flipV="1">
            <a:off x="1357313" y="2857500"/>
            <a:ext cx="5214937" cy="12858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2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4583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24584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4585" name="TextBox 25"/>
          <p:cNvSpPr txBox="1">
            <a:spLocks noChangeArrowheads="1"/>
          </p:cNvSpPr>
          <p:nvPr/>
        </p:nvSpPr>
        <p:spPr bwMode="auto">
          <a:xfrm>
            <a:off x="6831013" y="2559050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4586" name="TextBox 11"/>
          <p:cNvSpPr txBox="1">
            <a:spLocks noChangeArrowheads="1"/>
          </p:cNvSpPr>
          <p:nvPr/>
        </p:nvSpPr>
        <p:spPr bwMode="auto">
          <a:xfrm>
            <a:off x="5214938" y="4143375"/>
            <a:ext cx="2714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연공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=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학력과 근속</a:t>
            </a:r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“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년수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짠밥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)”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가 내공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시장균형과 고용조정</a:t>
            </a:r>
            <a:r>
              <a:rPr lang="en-US" altLang="ko-KR" sz="2400" dirty="0" smtClean="0"/>
              <a:t>: 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1. </a:t>
            </a:r>
            <a:r>
              <a:rPr lang="ko-KR" altLang="en-US" sz="2400" dirty="0" err="1" smtClean="0"/>
              <a:t>연공형</a:t>
            </a:r>
            <a:r>
              <a:rPr lang="ko-KR" altLang="en-US" sz="2400" dirty="0" smtClean="0"/>
              <a:t> 임금과 생애 노동생산성</a:t>
            </a:r>
            <a:r>
              <a:rPr lang="en-US" altLang="ko-KR" sz="2400" dirty="0" smtClean="0"/>
              <a:t>: stylized facts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5606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5607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25608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5609" name="TextBox 28"/>
          <p:cNvSpPr txBox="1">
            <a:spLocks noChangeArrowheads="1"/>
          </p:cNvSpPr>
          <p:nvPr/>
        </p:nvSpPr>
        <p:spPr bwMode="auto">
          <a:xfrm>
            <a:off x="6143625" y="4202113"/>
            <a:ext cx="1693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5610" name="TextBox 18"/>
          <p:cNvSpPr txBox="1">
            <a:spLocks noChangeArrowheads="1"/>
          </p:cNvSpPr>
          <p:nvPr/>
        </p:nvSpPr>
        <p:spPr bwMode="auto">
          <a:xfrm>
            <a:off x="4286250" y="2571750"/>
            <a:ext cx="2543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Peak point: 40-50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시장균형과 고용조정</a:t>
            </a:r>
            <a:r>
              <a:rPr lang="en-US" altLang="ko-KR" sz="2400" dirty="0" smtClean="0"/>
              <a:t>: 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2. long-term contract: w</a:t>
            </a:r>
            <a:r>
              <a:rPr lang="ko-KR" altLang="en-US" sz="2400" dirty="0" smtClean="0"/>
              <a:t>와 </a:t>
            </a:r>
            <a:r>
              <a:rPr lang="en-US" altLang="ko-KR" sz="2400" dirty="0" smtClean="0"/>
              <a:t>p</a:t>
            </a:r>
            <a:r>
              <a:rPr lang="ko-KR" altLang="en-US" sz="2400" dirty="0" smtClean="0"/>
              <a:t>의 괴리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 flipV="1">
            <a:off x="1357313" y="2500313"/>
            <a:ext cx="5715000" cy="228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1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6632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26633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6634" name="TextBox 25"/>
          <p:cNvSpPr txBox="1">
            <a:spLocks noChangeArrowheads="1"/>
          </p:cNvSpPr>
          <p:nvPr/>
        </p:nvSpPr>
        <p:spPr bwMode="auto">
          <a:xfrm>
            <a:off x="7078663" y="2349500"/>
            <a:ext cx="18145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6635" name="TextBox 28"/>
          <p:cNvSpPr txBox="1">
            <a:spLocks noChangeArrowheads="1"/>
          </p:cNvSpPr>
          <p:nvPr/>
        </p:nvSpPr>
        <p:spPr bwMode="auto">
          <a:xfrm>
            <a:off x="6143625" y="4202113"/>
            <a:ext cx="1693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시장균형과 고용조정</a:t>
            </a:r>
            <a:r>
              <a:rPr lang="en-US" altLang="ko-KR" sz="2400" dirty="0" smtClean="0"/>
              <a:t>: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3. Equilibrium </a:t>
            </a:r>
            <a:r>
              <a:rPr lang="ko-KR" altLang="en-US" sz="2400" dirty="0" smtClean="0"/>
              <a:t>형성</a:t>
            </a:r>
            <a:r>
              <a:rPr lang="en-US" altLang="ko-KR" sz="2400" dirty="0" smtClean="0"/>
              <a:t>: </a:t>
            </a:r>
            <a:br>
              <a:rPr lang="en-US" altLang="ko-KR" sz="2400" dirty="0" smtClean="0"/>
            </a:br>
            <a:r>
              <a:rPr lang="en-US" altLang="ko-KR" sz="2400" dirty="0" smtClean="0"/>
              <a:t>    why mandatory retirement? (</a:t>
            </a:r>
            <a:r>
              <a:rPr lang="ko-KR" altLang="en-US" sz="2400" dirty="0" smtClean="0"/>
              <a:t>정년제도의 이해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 flipV="1">
            <a:off x="1357313" y="2500313"/>
            <a:ext cx="5715000" cy="228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5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7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27658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7659" name="TextBox 25"/>
          <p:cNvSpPr txBox="1">
            <a:spLocks noChangeArrowheads="1"/>
          </p:cNvSpPr>
          <p:nvPr/>
        </p:nvSpPr>
        <p:spPr bwMode="auto">
          <a:xfrm>
            <a:off x="7007225" y="2349500"/>
            <a:ext cx="1812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7660" name="TextBox 27"/>
          <p:cNvSpPr txBox="1">
            <a:spLocks noChangeArrowheads="1"/>
          </p:cNvSpPr>
          <p:nvPr/>
        </p:nvSpPr>
        <p:spPr bwMode="auto">
          <a:xfrm>
            <a:off x="5854700" y="5702300"/>
            <a:ext cx="942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정년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(T)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7661" name="TextBox 28"/>
          <p:cNvSpPr txBox="1">
            <a:spLocks noChangeArrowheads="1"/>
          </p:cNvSpPr>
          <p:nvPr/>
        </p:nvSpPr>
        <p:spPr bwMode="auto">
          <a:xfrm>
            <a:off x="6143625" y="4202113"/>
            <a:ext cx="1693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1428750" y="47863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7663" name="TextBox 17"/>
          <p:cNvSpPr txBox="1">
            <a:spLocks noChangeArrowheads="1"/>
          </p:cNvSpPr>
          <p:nvPr/>
        </p:nvSpPr>
        <p:spPr bwMode="auto">
          <a:xfrm>
            <a:off x="3857625" y="3214688"/>
            <a:ext cx="31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7664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7665" name="TextBox 22"/>
          <p:cNvSpPr txBox="1">
            <a:spLocks noChangeArrowheads="1"/>
          </p:cNvSpPr>
          <p:nvPr/>
        </p:nvSpPr>
        <p:spPr bwMode="auto">
          <a:xfrm>
            <a:off x="2500313" y="1857375"/>
            <a:ext cx="2286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Equilibrium </a:t>
            </a:r>
          </a:p>
          <a:p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at T, A+C=B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2400" dirty="0" smtClean="0"/>
              <a:t>4. </a:t>
            </a:r>
            <a:r>
              <a:rPr lang="ko-KR" altLang="en-US" sz="2400" dirty="0" smtClean="0"/>
              <a:t>시장균형의 붕괴</a:t>
            </a:r>
            <a:r>
              <a:rPr lang="en-US" altLang="ko-KR" sz="2400" dirty="0" smtClean="0"/>
              <a:t>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4-1. economic shock (demand shock: global crisis)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57313" y="2357438"/>
            <a:ext cx="4776787" cy="300037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cxnSp>
        <p:nvCxnSpPr>
          <p:cNvPr id="16" name="직선 연결선 15"/>
          <p:cNvCxnSpPr/>
          <p:nvPr/>
        </p:nvCxnSpPr>
        <p:spPr>
          <a:xfrm flipV="1">
            <a:off x="1357313" y="2500313"/>
            <a:ext cx="5715000" cy="228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9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1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28682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8683" name="TextBox 25"/>
          <p:cNvSpPr txBox="1">
            <a:spLocks noChangeArrowheads="1"/>
          </p:cNvSpPr>
          <p:nvPr/>
        </p:nvSpPr>
        <p:spPr bwMode="auto">
          <a:xfrm>
            <a:off x="6831013" y="2559050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8684" name="TextBox 27"/>
          <p:cNvSpPr txBox="1">
            <a:spLocks noChangeArrowheads="1"/>
          </p:cNvSpPr>
          <p:nvPr/>
        </p:nvSpPr>
        <p:spPr bwMode="auto">
          <a:xfrm>
            <a:off x="5854700" y="5702300"/>
            <a:ext cx="942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정년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(T)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8685" name="TextBox 28"/>
          <p:cNvSpPr txBox="1">
            <a:spLocks noChangeArrowheads="1"/>
          </p:cNvSpPr>
          <p:nvPr/>
        </p:nvSpPr>
        <p:spPr bwMode="auto">
          <a:xfrm>
            <a:off x="6143625" y="4202113"/>
            <a:ext cx="1693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8686" name="TextBox 16"/>
          <p:cNvSpPr txBox="1">
            <a:spLocks noChangeArrowheads="1"/>
          </p:cNvSpPr>
          <p:nvPr/>
        </p:nvSpPr>
        <p:spPr bwMode="auto">
          <a:xfrm>
            <a:off x="1428750" y="4714875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8687" name="TextBox 17"/>
          <p:cNvSpPr txBox="1">
            <a:spLocks noChangeArrowheads="1"/>
          </p:cNvSpPr>
          <p:nvPr/>
        </p:nvSpPr>
        <p:spPr bwMode="auto">
          <a:xfrm>
            <a:off x="3857625" y="3286125"/>
            <a:ext cx="31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8688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8689" name="TextBox 22"/>
          <p:cNvSpPr txBox="1">
            <a:spLocks noChangeArrowheads="1"/>
          </p:cNvSpPr>
          <p:nvPr/>
        </p:nvSpPr>
        <p:spPr bwMode="auto">
          <a:xfrm>
            <a:off x="2000250" y="1714500"/>
            <a:ext cx="22145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Equilibrium 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붕괴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 </a:t>
            </a:r>
          </a:p>
          <a:p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at T, A+C &gt; 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19" name="자유형 18"/>
          <p:cNvSpPr/>
          <p:nvPr/>
        </p:nvSpPr>
        <p:spPr>
          <a:xfrm>
            <a:off x="1357313" y="3000375"/>
            <a:ext cx="4786312" cy="2357438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27" name="직선 화살표 연결선 26"/>
          <p:cNvCxnSpPr/>
          <p:nvPr/>
        </p:nvCxnSpPr>
        <p:spPr>
          <a:xfrm rot="5400000">
            <a:off x="4321175" y="2892425"/>
            <a:ext cx="35718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2400" dirty="0" smtClean="0"/>
              <a:t>4. </a:t>
            </a:r>
            <a:r>
              <a:rPr lang="ko-KR" altLang="en-US" sz="2400" dirty="0" smtClean="0"/>
              <a:t>시장균형의 붕괴</a:t>
            </a:r>
            <a:r>
              <a:rPr lang="en-US" altLang="ko-KR" sz="2400" dirty="0" smtClean="0"/>
              <a:t>: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4-2. economic shock (supply shock: labor movement)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9702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4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29705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9706" name="TextBox 25"/>
          <p:cNvSpPr txBox="1">
            <a:spLocks noChangeArrowheads="1"/>
          </p:cNvSpPr>
          <p:nvPr/>
        </p:nvSpPr>
        <p:spPr bwMode="auto">
          <a:xfrm>
            <a:off x="6659563" y="2420938"/>
            <a:ext cx="1628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의 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base-up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9707" name="TextBox 27"/>
          <p:cNvSpPr txBox="1">
            <a:spLocks noChangeArrowheads="1"/>
          </p:cNvSpPr>
          <p:nvPr/>
        </p:nvSpPr>
        <p:spPr bwMode="auto">
          <a:xfrm>
            <a:off x="5854700" y="5702300"/>
            <a:ext cx="942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정년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(T)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9708" name="TextBox 28"/>
          <p:cNvSpPr txBox="1">
            <a:spLocks noChangeArrowheads="1"/>
          </p:cNvSpPr>
          <p:nvPr/>
        </p:nvSpPr>
        <p:spPr bwMode="auto">
          <a:xfrm>
            <a:off x="6143625" y="4202113"/>
            <a:ext cx="1693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9709" name="TextBox 16"/>
          <p:cNvSpPr txBox="1">
            <a:spLocks noChangeArrowheads="1"/>
          </p:cNvSpPr>
          <p:nvPr/>
        </p:nvSpPr>
        <p:spPr bwMode="auto">
          <a:xfrm>
            <a:off x="1428750" y="4572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9710" name="TextBox 17"/>
          <p:cNvSpPr txBox="1">
            <a:spLocks noChangeArrowheads="1"/>
          </p:cNvSpPr>
          <p:nvPr/>
        </p:nvSpPr>
        <p:spPr bwMode="auto">
          <a:xfrm>
            <a:off x="3857625" y="30718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9711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29712" name="TextBox 22"/>
          <p:cNvSpPr txBox="1">
            <a:spLocks noChangeArrowheads="1"/>
          </p:cNvSpPr>
          <p:nvPr/>
        </p:nvSpPr>
        <p:spPr bwMode="auto">
          <a:xfrm>
            <a:off x="2500313" y="1857375"/>
            <a:ext cx="2286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Equilibrium 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붕괴</a:t>
            </a:r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at T, A+C &gt; 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 flipV="1">
            <a:off x="1357313" y="2428875"/>
            <a:ext cx="5214937" cy="20002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 flipV="1">
            <a:off x="1357313" y="2786063"/>
            <a:ext cx="5072062" cy="19288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 rot="5400000" flipH="1" flipV="1">
            <a:off x="4357688" y="3357563"/>
            <a:ext cx="28575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 rot="5400000" flipH="1" flipV="1">
            <a:off x="2357438" y="4143375"/>
            <a:ext cx="28575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새로운 시장균형</a:t>
            </a:r>
            <a:r>
              <a:rPr lang="en-US" altLang="ko-KR" sz="2400" dirty="0" smtClean="0"/>
              <a:t>: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5. how to recover equilibrium ? (A+C=B)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0726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8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30729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0730" name="TextBox 25"/>
          <p:cNvSpPr txBox="1">
            <a:spLocks noChangeArrowheads="1"/>
          </p:cNvSpPr>
          <p:nvPr/>
        </p:nvSpPr>
        <p:spPr bwMode="auto">
          <a:xfrm>
            <a:off x="6215063" y="2428875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0731" name="TextBox 27"/>
          <p:cNvSpPr txBox="1">
            <a:spLocks noChangeArrowheads="1"/>
          </p:cNvSpPr>
          <p:nvPr/>
        </p:nvSpPr>
        <p:spPr bwMode="auto">
          <a:xfrm>
            <a:off x="5854700" y="5702300"/>
            <a:ext cx="942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정년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(T)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0732" name="TextBox 28"/>
          <p:cNvSpPr txBox="1">
            <a:spLocks noChangeArrowheads="1"/>
          </p:cNvSpPr>
          <p:nvPr/>
        </p:nvSpPr>
        <p:spPr bwMode="auto">
          <a:xfrm>
            <a:off x="6143625" y="4202113"/>
            <a:ext cx="1693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0733" name="TextBox 16"/>
          <p:cNvSpPr txBox="1">
            <a:spLocks noChangeArrowheads="1"/>
          </p:cNvSpPr>
          <p:nvPr/>
        </p:nvSpPr>
        <p:spPr bwMode="auto">
          <a:xfrm>
            <a:off x="1428750" y="4572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0734" name="TextBox 17"/>
          <p:cNvSpPr txBox="1">
            <a:spLocks noChangeArrowheads="1"/>
          </p:cNvSpPr>
          <p:nvPr/>
        </p:nvSpPr>
        <p:spPr bwMode="auto">
          <a:xfrm>
            <a:off x="3857625" y="30718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0735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0736" name="TextBox 22"/>
          <p:cNvSpPr txBox="1">
            <a:spLocks noChangeArrowheads="1"/>
          </p:cNvSpPr>
          <p:nvPr/>
        </p:nvSpPr>
        <p:spPr bwMode="auto">
          <a:xfrm>
            <a:off x="2500313" y="1857375"/>
            <a:ext cx="2286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Equilibrium 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붕괴</a:t>
            </a:r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at T, A+C &gt; 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 flipV="1">
            <a:off x="1357313" y="2571750"/>
            <a:ext cx="4786312" cy="18573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새로운 균형</a:t>
            </a:r>
            <a:r>
              <a:rPr lang="en-US" altLang="ko-KR" sz="2400" dirty="0" smtClean="0"/>
              <a:t>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5-1. </a:t>
            </a:r>
            <a:r>
              <a:rPr lang="ko-KR" altLang="en-US" sz="2400" dirty="0" smtClean="0"/>
              <a:t>정년 단축 </a:t>
            </a:r>
            <a:r>
              <a:rPr lang="en-US" altLang="ko-KR" sz="2400" dirty="0" smtClean="0"/>
              <a:t>(C</a:t>
            </a:r>
            <a:r>
              <a:rPr lang="ko-KR" altLang="en-US" sz="2400" dirty="0" smtClean="0"/>
              <a:t>의 축소</a:t>
            </a:r>
            <a:r>
              <a:rPr lang="en-US" altLang="ko-KR" sz="2400" dirty="0" smtClean="0"/>
              <a:t>) : </a:t>
            </a:r>
            <a:r>
              <a:rPr lang="ko-KR" altLang="en-US" sz="2400" dirty="0" err="1" smtClean="0"/>
              <a:t>중고령자</a:t>
            </a:r>
            <a:r>
              <a:rPr lang="ko-KR" altLang="en-US" sz="2400" dirty="0" smtClean="0"/>
              <a:t> 실업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1750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2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31753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1754" name="TextBox 25"/>
          <p:cNvSpPr txBox="1">
            <a:spLocks noChangeArrowheads="1"/>
          </p:cNvSpPr>
          <p:nvPr/>
        </p:nvSpPr>
        <p:spPr bwMode="auto">
          <a:xfrm>
            <a:off x="6831013" y="2559050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1755" name="TextBox 27"/>
          <p:cNvSpPr txBox="1">
            <a:spLocks noChangeArrowheads="1"/>
          </p:cNvSpPr>
          <p:nvPr/>
        </p:nvSpPr>
        <p:spPr bwMode="auto">
          <a:xfrm>
            <a:off x="4357688" y="5702300"/>
            <a:ext cx="1785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정년의 단축 </a:t>
            </a:r>
          </a:p>
        </p:txBody>
      </p:sp>
      <p:sp>
        <p:nvSpPr>
          <p:cNvPr id="31756" name="TextBox 28"/>
          <p:cNvSpPr txBox="1">
            <a:spLocks noChangeArrowheads="1"/>
          </p:cNvSpPr>
          <p:nvPr/>
        </p:nvSpPr>
        <p:spPr bwMode="auto">
          <a:xfrm>
            <a:off x="6143625" y="4202113"/>
            <a:ext cx="1693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1757" name="TextBox 16"/>
          <p:cNvSpPr txBox="1">
            <a:spLocks noChangeArrowheads="1"/>
          </p:cNvSpPr>
          <p:nvPr/>
        </p:nvSpPr>
        <p:spPr bwMode="auto">
          <a:xfrm>
            <a:off x="1428750" y="4572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1758" name="TextBox 17"/>
          <p:cNvSpPr txBox="1">
            <a:spLocks noChangeArrowheads="1"/>
          </p:cNvSpPr>
          <p:nvPr/>
        </p:nvSpPr>
        <p:spPr bwMode="auto">
          <a:xfrm>
            <a:off x="3857625" y="30718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1759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 flipV="1">
            <a:off x="1357313" y="2428875"/>
            <a:ext cx="5214937" cy="20002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rot="5400000" flipH="1" flipV="1">
            <a:off x="3571875" y="3857625"/>
            <a:ext cx="3429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2" name="TextBox 31"/>
          <p:cNvSpPr txBox="1">
            <a:spLocks noChangeArrowheads="1"/>
          </p:cNvSpPr>
          <p:nvPr/>
        </p:nvSpPr>
        <p:spPr bwMode="auto">
          <a:xfrm>
            <a:off x="6072188" y="5715000"/>
            <a:ext cx="473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T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34" name="직선 화살표 연결선 33"/>
          <p:cNvCxnSpPr/>
          <p:nvPr/>
        </p:nvCxnSpPr>
        <p:spPr>
          <a:xfrm rot="10800000">
            <a:off x="5286375" y="4786313"/>
            <a:ext cx="785813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새로운 균형</a:t>
            </a:r>
            <a:r>
              <a:rPr lang="en-US" altLang="ko-KR" sz="2400" dirty="0" smtClean="0"/>
              <a:t>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5-2. </a:t>
            </a:r>
            <a:r>
              <a:rPr lang="ko-KR" altLang="en-US" sz="2400" dirty="0" smtClean="0"/>
              <a:t>정리해고 </a:t>
            </a:r>
            <a:r>
              <a:rPr lang="en-US" altLang="ko-KR" sz="2400" dirty="0" smtClean="0"/>
              <a:t>(C</a:t>
            </a:r>
            <a:r>
              <a:rPr lang="ko-KR" altLang="en-US" sz="2400" dirty="0" smtClean="0"/>
              <a:t>의 축소</a:t>
            </a:r>
            <a:r>
              <a:rPr lang="en-US" altLang="ko-KR" sz="2400" dirty="0" smtClean="0"/>
              <a:t>): </a:t>
            </a:r>
            <a:r>
              <a:rPr lang="ko-KR" altLang="en-US" sz="2400" dirty="0" smtClean="0"/>
              <a:t>조기퇴직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경영상의 해고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2774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6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32777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2778" name="TextBox 25"/>
          <p:cNvSpPr txBox="1">
            <a:spLocks noChangeArrowheads="1"/>
          </p:cNvSpPr>
          <p:nvPr/>
        </p:nvSpPr>
        <p:spPr bwMode="auto">
          <a:xfrm>
            <a:off x="6831013" y="2559050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2779" name="TextBox 27"/>
          <p:cNvSpPr txBox="1">
            <a:spLocks noChangeArrowheads="1"/>
          </p:cNvSpPr>
          <p:nvPr/>
        </p:nvSpPr>
        <p:spPr bwMode="auto">
          <a:xfrm>
            <a:off x="3714750" y="5702300"/>
            <a:ext cx="2714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중고령자 정리해고 </a:t>
            </a:r>
          </a:p>
        </p:txBody>
      </p:sp>
      <p:sp>
        <p:nvSpPr>
          <p:cNvPr id="32780" name="TextBox 28"/>
          <p:cNvSpPr txBox="1">
            <a:spLocks noChangeArrowheads="1"/>
          </p:cNvSpPr>
          <p:nvPr/>
        </p:nvSpPr>
        <p:spPr bwMode="auto">
          <a:xfrm>
            <a:off x="6143625" y="4202113"/>
            <a:ext cx="1693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2781" name="TextBox 16"/>
          <p:cNvSpPr txBox="1">
            <a:spLocks noChangeArrowheads="1"/>
          </p:cNvSpPr>
          <p:nvPr/>
        </p:nvSpPr>
        <p:spPr bwMode="auto">
          <a:xfrm>
            <a:off x="1428750" y="4572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2782" name="TextBox 17"/>
          <p:cNvSpPr txBox="1">
            <a:spLocks noChangeArrowheads="1"/>
          </p:cNvSpPr>
          <p:nvPr/>
        </p:nvSpPr>
        <p:spPr bwMode="auto">
          <a:xfrm>
            <a:off x="3857625" y="30718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2783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 flipV="1">
            <a:off x="1357313" y="2428875"/>
            <a:ext cx="5214937" cy="20002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rot="5400000" flipH="1" flipV="1">
            <a:off x="3571875" y="3857625"/>
            <a:ext cx="3429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86" name="TextBox 31"/>
          <p:cNvSpPr txBox="1">
            <a:spLocks noChangeArrowheads="1"/>
          </p:cNvSpPr>
          <p:nvPr/>
        </p:nvSpPr>
        <p:spPr bwMode="auto">
          <a:xfrm>
            <a:off x="6072188" y="5715000"/>
            <a:ext cx="473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T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34" name="직선 화살표 연결선 33"/>
          <p:cNvCxnSpPr/>
          <p:nvPr/>
        </p:nvCxnSpPr>
        <p:spPr>
          <a:xfrm rot="10800000">
            <a:off x="5286375" y="4786313"/>
            <a:ext cx="785813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새로운 균형</a:t>
            </a:r>
            <a:r>
              <a:rPr lang="en-US" altLang="ko-KR" sz="2400" dirty="0" smtClean="0"/>
              <a:t>: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200" dirty="0" smtClean="0"/>
              <a:t>5-3. </a:t>
            </a:r>
            <a:r>
              <a:rPr lang="ko-KR" altLang="en-US" sz="2200" dirty="0" smtClean="0"/>
              <a:t>신규채용에서 경력자 채용으로 </a:t>
            </a:r>
            <a:r>
              <a:rPr lang="en-US" altLang="ko-KR" sz="2200" dirty="0" smtClean="0"/>
              <a:t>(A</a:t>
            </a:r>
            <a:r>
              <a:rPr lang="ko-KR" altLang="en-US" sz="2200" dirty="0" err="1" smtClean="0"/>
              <a:t>의축소</a:t>
            </a:r>
            <a:r>
              <a:rPr lang="en-US" altLang="ko-KR" sz="2200" dirty="0" smtClean="0"/>
              <a:t>): </a:t>
            </a:r>
            <a:br>
              <a:rPr lang="en-US" altLang="ko-KR" sz="2200" dirty="0" smtClean="0"/>
            </a:br>
            <a:r>
              <a:rPr lang="en-US" altLang="ko-KR" sz="2200" dirty="0" smtClean="0"/>
              <a:t>              </a:t>
            </a:r>
            <a:r>
              <a:rPr lang="ko-KR" altLang="en-US" sz="2200" dirty="0" smtClean="0"/>
              <a:t>청년실업과 중소기업 기술인력부족</a:t>
            </a:r>
            <a:endParaRPr lang="ko-KR" altLang="en-US" sz="22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3798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0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33801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3802" name="TextBox 25"/>
          <p:cNvSpPr txBox="1">
            <a:spLocks noChangeArrowheads="1"/>
          </p:cNvSpPr>
          <p:nvPr/>
        </p:nvSpPr>
        <p:spPr bwMode="auto">
          <a:xfrm>
            <a:off x="6215063" y="2428875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3803" name="TextBox 27"/>
          <p:cNvSpPr txBox="1">
            <a:spLocks noChangeArrowheads="1"/>
          </p:cNvSpPr>
          <p:nvPr/>
        </p:nvSpPr>
        <p:spPr bwMode="auto">
          <a:xfrm>
            <a:off x="5854700" y="5702300"/>
            <a:ext cx="942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정년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(T)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3804" name="TextBox 28"/>
          <p:cNvSpPr txBox="1">
            <a:spLocks noChangeArrowheads="1"/>
          </p:cNvSpPr>
          <p:nvPr/>
        </p:nvSpPr>
        <p:spPr bwMode="auto">
          <a:xfrm>
            <a:off x="6143625" y="4202113"/>
            <a:ext cx="1693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3805" name="TextBox 16"/>
          <p:cNvSpPr txBox="1">
            <a:spLocks noChangeArrowheads="1"/>
          </p:cNvSpPr>
          <p:nvPr/>
        </p:nvSpPr>
        <p:spPr bwMode="auto">
          <a:xfrm>
            <a:off x="1428750" y="4572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3806" name="TextBox 17"/>
          <p:cNvSpPr txBox="1">
            <a:spLocks noChangeArrowheads="1"/>
          </p:cNvSpPr>
          <p:nvPr/>
        </p:nvSpPr>
        <p:spPr bwMode="auto">
          <a:xfrm>
            <a:off x="3857625" y="30718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3807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 flipV="1">
            <a:off x="1357313" y="2571750"/>
            <a:ext cx="4786312" cy="18573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rot="5400000" flipH="1" flipV="1">
            <a:off x="357187" y="3929063"/>
            <a:ext cx="32861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>
            <a:off x="1428750" y="3786188"/>
            <a:ext cx="571500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811" name="TextBox 34"/>
          <p:cNvSpPr txBox="1">
            <a:spLocks noChangeArrowheads="1"/>
          </p:cNvSpPr>
          <p:nvPr/>
        </p:nvSpPr>
        <p:spPr bwMode="auto">
          <a:xfrm>
            <a:off x="1516063" y="5643563"/>
            <a:ext cx="1912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경력자 채용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새로운 시장균형</a:t>
            </a:r>
            <a:r>
              <a:rPr lang="en-US" altLang="ko-KR" sz="2400" dirty="0" smtClean="0"/>
              <a:t>: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5-4. long-term contract</a:t>
            </a:r>
            <a:r>
              <a:rPr lang="ko-KR" altLang="en-US" sz="2400" dirty="0" smtClean="0"/>
              <a:t>에서 </a:t>
            </a:r>
            <a:r>
              <a:rPr lang="en-US" altLang="ko-KR" sz="2400" dirty="0" smtClean="0"/>
              <a:t>short-term contract</a:t>
            </a:r>
            <a:r>
              <a:rPr lang="ko-KR" altLang="en-US" sz="2400" dirty="0" smtClean="0"/>
              <a:t>으로</a:t>
            </a:r>
            <a:r>
              <a:rPr lang="en-US" altLang="ko-KR" sz="2400" dirty="0" smtClean="0"/>
              <a:t>:</a:t>
            </a:r>
            <a:br>
              <a:rPr lang="en-US" altLang="ko-KR" sz="2400" dirty="0" smtClean="0"/>
            </a:br>
            <a:r>
              <a:rPr lang="en-US" altLang="ko-KR" sz="2400" dirty="0" smtClean="0"/>
              <a:t>           </a:t>
            </a:r>
            <a:r>
              <a:rPr lang="ko-KR" altLang="en-US" sz="2400" dirty="0" smtClean="0"/>
              <a:t>기간제 고용의 확산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4822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4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34825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4826" name="TextBox 25"/>
          <p:cNvSpPr txBox="1">
            <a:spLocks noChangeArrowheads="1"/>
          </p:cNvSpPr>
          <p:nvPr/>
        </p:nvSpPr>
        <p:spPr bwMode="auto">
          <a:xfrm>
            <a:off x="6215063" y="2428875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4827" name="TextBox 27"/>
          <p:cNvSpPr txBox="1">
            <a:spLocks noChangeArrowheads="1"/>
          </p:cNvSpPr>
          <p:nvPr/>
        </p:nvSpPr>
        <p:spPr bwMode="auto">
          <a:xfrm>
            <a:off x="5854700" y="5702300"/>
            <a:ext cx="942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정년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(T)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4828" name="TextBox 28"/>
          <p:cNvSpPr txBox="1">
            <a:spLocks noChangeArrowheads="1"/>
          </p:cNvSpPr>
          <p:nvPr/>
        </p:nvSpPr>
        <p:spPr bwMode="auto">
          <a:xfrm>
            <a:off x="6164263" y="3857625"/>
            <a:ext cx="16938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4829" name="TextBox 16"/>
          <p:cNvSpPr txBox="1">
            <a:spLocks noChangeArrowheads="1"/>
          </p:cNvSpPr>
          <p:nvPr/>
        </p:nvSpPr>
        <p:spPr bwMode="auto">
          <a:xfrm>
            <a:off x="1428750" y="4572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4830" name="TextBox 17"/>
          <p:cNvSpPr txBox="1">
            <a:spLocks noChangeArrowheads="1"/>
          </p:cNvSpPr>
          <p:nvPr/>
        </p:nvSpPr>
        <p:spPr bwMode="auto">
          <a:xfrm>
            <a:off x="3857625" y="30718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4831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 flipV="1">
            <a:off x="1357313" y="2571750"/>
            <a:ext cx="4786312" cy="18573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rot="5400000" flipH="1" flipV="1">
            <a:off x="2643188" y="4572000"/>
            <a:ext cx="200025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834" name="TextBox 31"/>
          <p:cNvSpPr txBox="1">
            <a:spLocks noChangeArrowheads="1"/>
          </p:cNvSpPr>
          <p:nvPr/>
        </p:nvSpPr>
        <p:spPr bwMode="auto">
          <a:xfrm>
            <a:off x="2928938" y="5643563"/>
            <a:ext cx="176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단기계약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: w=p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새로운 시장균형</a:t>
            </a:r>
            <a:r>
              <a:rPr lang="en-US" altLang="ko-KR" sz="2400" dirty="0" smtClean="0"/>
              <a:t>: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5-5. outsourcing contract</a:t>
            </a:r>
            <a:r>
              <a:rPr lang="ko-KR" altLang="en-US" sz="2400" dirty="0" smtClean="0"/>
              <a:t>으로 전환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파견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용역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노무도급 등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          </a:t>
            </a:r>
            <a:r>
              <a:rPr lang="ko-KR" altLang="en-US" sz="2400" dirty="0" smtClean="0"/>
              <a:t>비정규 근로자에게 문제 전가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5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7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5848" name="TextBox 25"/>
          <p:cNvSpPr txBox="1">
            <a:spLocks noChangeArrowheads="1"/>
          </p:cNvSpPr>
          <p:nvPr/>
        </p:nvSpPr>
        <p:spPr bwMode="auto">
          <a:xfrm>
            <a:off x="6215063" y="3130550"/>
            <a:ext cx="436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5849" name="TextBox 16"/>
          <p:cNvSpPr txBox="1">
            <a:spLocks noChangeArrowheads="1"/>
          </p:cNvSpPr>
          <p:nvPr/>
        </p:nvSpPr>
        <p:spPr bwMode="auto">
          <a:xfrm>
            <a:off x="1428750" y="4572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5850" name="TextBox 17"/>
          <p:cNvSpPr txBox="1">
            <a:spLocks noChangeArrowheads="1"/>
          </p:cNvSpPr>
          <p:nvPr/>
        </p:nvSpPr>
        <p:spPr bwMode="auto">
          <a:xfrm>
            <a:off x="3857625" y="30718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5851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 flipV="1">
            <a:off x="1285875" y="3357563"/>
            <a:ext cx="4786313" cy="714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rot="5400000" flipH="1" flipV="1">
            <a:off x="2857500" y="4500563"/>
            <a:ext cx="214312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854" name="TextBox 31"/>
          <p:cNvSpPr txBox="1">
            <a:spLocks noChangeArrowheads="1"/>
          </p:cNvSpPr>
          <p:nvPr/>
        </p:nvSpPr>
        <p:spPr bwMode="auto">
          <a:xfrm>
            <a:off x="2928938" y="5643563"/>
            <a:ext cx="20589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노무 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outsourcing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새로운 시장균형</a:t>
            </a:r>
            <a:r>
              <a:rPr lang="en-US" altLang="ko-KR" sz="2400" dirty="0" smtClean="0"/>
              <a:t>: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5-6. </a:t>
            </a:r>
            <a:r>
              <a:rPr lang="ko-KR" altLang="en-US" sz="2400" dirty="0" smtClean="0"/>
              <a:t>사업의 분사 및 하도급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중소기업에게 문제 전가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6870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2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36873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6874" name="TextBox 25"/>
          <p:cNvSpPr txBox="1">
            <a:spLocks noChangeArrowheads="1"/>
          </p:cNvSpPr>
          <p:nvPr/>
        </p:nvSpPr>
        <p:spPr bwMode="auto">
          <a:xfrm>
            <a:off x="6215063" y="2428875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6875" name="TextBox 27"/>
          <p:cNvSpPr txBox="1">
            <a:spLocks noChangeArrowheads="1"/>
          </p:cNvSpPr>
          <p:nvPr/>
        </p:nvSpPr>
        <p:spPr bwMode="auto">
          <a:xfrm>
            <a:off x="5854700" y="5702300"/>
            <a:ext cx="942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정년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(T)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6876" name="TextBox 28"/>
          <p:cNvSpPr txBox="1">
            <a:spLocks noChangeArrowheads="1"/>
          </p:cNvSpPr>
          <p:nvPr/>
        </p:nvSpPr>
        <p:spPr bwMode="auto">
          <a:xfrm>
            <a:off x="6164263" y="3857625"/>
            <a:ext cx="16938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6877" name="TextBox 16"/>
          <p:cNvSpPr txBox="1">
            <a:spLocks noChangeArrowheads="1"/>
          </p:cNvSpPr>
          <p:nvPr/>
        </p:nvSpPr>
        <p:spPr bwMode="auto">
          <a:xfrm>
            <a:off x="1428750" y="4572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6878" name="TextBox 17"/>
          <p:cNvSpPr txBox="1">
            <a:spLocks noChangeArrowheads="1"/>
          </p:cNvSpPr>
          <p:nvPr/>
        </p:nvSpPr>
        <p:spPr bwMode="auto">
          <a:xfrm>
            <a:off x="3857625" y="30718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6879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 flipV="1">
            <a:off x="1357313" y="2571750"/>
            <a:ext cx="4786312" cy="18573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새로운 시장균형</a:t>
            </a:r>
            <a:r>
              <a:rPr lang="en-US" altLang="ko-KR" sz="2400" dirty="0" smtClean="0"/>
              <a:t>: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5-7. </a:t>
            </a:r>
            <a:r>
              <a:rPr lang="ko-KR" altLang="en-US" sz="2400" dirty="0" smtClean="0"/>
              <a:t>임금 </a:t>
            </a:r>
            <a:r>
              <a:rPr lang="en-US" altLang="ko-KR" sz="2400" dirty="0" smtClean="0"/>
              <a:t>peak</a:t>
            </a:r>
            <a:r>
              <a:rPr lang="ko-KR" altLang="en-US" sz="2400" dirty="0" smtClean="0"/>
              <a:t>제 도입</a:t>
            </a:r>
            <a:r>
              <a:rPr lang="en-US" altLang="ko-KR" sz="2400" dirty="0" smtClean="0"/>
              <a:t>(C</a:t>
            </a:r>
            <a:r>
              <a:rPr lang="ko-KR" altLang="en-US" sz="2400" dirty="0" smtClean="0"/>
              <a:t>의 축소</a:t>
            </a:r>
            <a:r>
              <a:rPr lang="en-US" altLang="ko-KR" sz="2400" dirty="0" smtClean="0"/>
              <a:t>): </a:t>
            </a:r>
            <a:r>
              <a:rPr lang="ko-KR" altLang="en-US" sz="2400" dirty="0" smtClean="0"/>
              <a:t>문제를 고령자에게 전가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7894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6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37897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7898" name="TextBox 25"/>
          <p:cNvSpPr txBox="1">
            <a:spLocks noChangeArrowheads="1"/>
          </p:cNvSpPr>
          <p:nvPr/>
        </p:nvSpPr>
        <p:spPr bwMode="auto">
          <a:xfrm>
            <a:off x="6215063" y="2428875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7899" name="TextBox 27"/>
          <p:cNvSpPr txBox="1">
            <a:spLocks noChangeArrowheads="1"/>
          </p:cNvSpPr>
          <p:nvPr/>
        </p:nvSpPr>
        <p:spPr bwMode="auto">
          <a:xfrm>
            <a:off x="5854700" y="5702300"/>
            <a:ext cx="942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정년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(T)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7900" name="TextBox 28"/>
          <p:cNvSpPr txBox="1">
            <a:spLocks noChangeArrowheads="1"/>
          </p:cNvSpPr>
          <p:nvPr/>
        </p:nvSpPr>
        <p:spPr bwMode="auto">
          <a:xfrm>
            <a:off x="6164263" y="4059238"/>
            <a:ext cx="16938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7901" name="TextBox 16"/>
          <p:cNvSpPr txBox="1">
            <a:spLocks noChangeArrowheads="1"/>
          </p:cNvSpPr>
          <p:nvPr/>
        </p:nvSpPr>
        <p:spPr bwMode="auto">
          <a:xfrm>
            <a:off x="1428750" y="4572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7902" name="TextBox 17"/>
          <p:cNvSpPr txBox="1">
            <a:spLocks noChangeArrowheads="1"/>
          </p:cNvSpPr>
          <p:nvPr/>
        </p:nvSpPr>
        <p:spPr bwMode="auto">
          <a:xfrm>
            <a:off x="3857625" y="30718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7903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7" name="직선 연결선 26"/>
          <p:cNvCxnSpPr>
            <a:endCxn id="37898" idx="1"/>
          </p:cNvCxnSpPr>
          <p:nvPr/>
        </p:nvCxnSpPr>
        <p:spPr>
          <a:xfrm flipV="1">
            <a:off x="1357313" y="2613025"/>
            <a:ext cx="4857750" cy="18161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5000625" y="3071813"/>
            <a:ext cx="1500188" cy="571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906" name="TextBox 33"/>
          <p:cNvSpPr txBox="1">
            <a:spLocks noChangeArrowheads="1"/>
          </p:cNvSpPr>
          <p:nvPr/>
        </p:nvSpPr>
        <p:spPr bwMode="auto">
          <a:xfrm>
            <a:off x="6429375" y="3416300"/>
            <a:ext cx="157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임금피크제도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새로운 시장균형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진정한 </a:t>
            </a:r>
            <a:r>
              <a:rPr lang="en-US" altLang="ko-KR" sz="2400" dirty="0" smtClean="0"/>
              <a:t>win-win solution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5-8. </a:t>
            </a:r>
            <a:r>
              <a:rPr lang="ko-KR" altLang="en-US" sz="2400" dirty="0" err="1" smtClean="0"/>
              <a:t>연공형</a:t>
            </a:r>
            <a:r>
              <a:rPr lang="ko-KR" altLang="en-US" sz="2400" dirty="0" smtClean="0"/>
              <a:t> 임금체계에서 성과급 임금체계로 전환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8918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0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38921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8922" name="TextBox 25"/>
          <p:cNvSpPr txBox="1">
            <a:spLocks noChangeArrowheads="1"/>
          </p:cNvSpPr>
          <p:nvPr/>
        </p:nvSpPr>
        <p:spPr bwMode="auto">
          <a:xfrm>
            <a:off x="6215063" y="2428875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8923" name="TextBox 27"/>
          <p:cNvSpPr txBox="1">
            <a:spLocks noChangeArrowheads="1"/>
          </p:cNvSpPr>
          <p:nvPr/>
        </p:nvSpPr>
        <p:spPr bwMode="auto">
          <a:xfrm>
            <a:off x="5854700" y="5702300"/>
            <a:ext cx="942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정년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(T)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8924" name="TextBox 28"/>
          <p:cNvSpPr txBox="1">
            <a:spLocks noChangeArrowheads="1"/>
          </p:cNvSpPr>
          <p:nvPr/>
        </p:nvSpPr>
        <p:spPr bwMode="auto">
          <a:xfrm>
            <a:off x="6143625" y="4202113"/>
            <a:ext cx="1693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8925" name="TextBox 16"/>
          <p:cNvSpPr txBox="1">
            <a:spLocks noChangeArrowheads="1"/>
          </p:cNvSpPr>
          <p:nvPr/>
        </p:nvSpPr>
        <p:spPr bwMode="auto">
          <a:xfrm>
            <a:off x="1428750" y="4572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8926" name="TextBox 17"/>
          <p:cNvSpPr txBox="1">
            <a:spLocks noChangeArrowheads="1"/>
          </p:cNvSpPr>
          <p:nvPr/>
        </p:nvSpPr>
        <p:spPr bwMode="auto">
          <a:xfrm>
            <a:off x="3857625" y="30718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8927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8928" name="TextBox 22"/>
          <p:cNvSpPr txBox="1">
            <a:spLocks noChangeArrowheads="1"/>
          </p:cNvSpPr>
          <p:nvPr/>
        </p:nvSpPr>
        <p:spPr bwMode="auto">
          <a:xfrm>
            <a:off x="2500313" y="1857375"/>
            <a:ext cx="29289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언제나 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Equilibrium 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유지</a:t>
            </a:r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    ( w=p for all t )</a:t>
            </a:r>
          </a:p>
        </p:txBody>
      </p:sp>
      <p:cxnSp>
        <p:nvCxnSpPr>
          <p:cNvPr id="27" name="직선 연결선 26"/>
          <p:cNvCxnSpPr/>
          <p:nvPr/>
        </p:nvCxnSpPr>
        <p:spPr>
          <a:xfrm flipV="1">
            <a:off x="1357313" y="2571750"/>
            <a:ext cx="4786312" cy="18573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자유형 18"/>
          <p:cNvSpPr/>
          <p:nvPr/>
        </p:nvSpPr>
        <p:spPr>
          <a:xfrm>
            <a:off x="1428750" y="2714625"/>
            <a:ext cx="4867275" cy="2786063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8931" name="TextBox 29"/>
          <p:cNvSpPr txBox="1">
            <a:spLocks noChangeArrowheads="1"/>
          </p:cNvSpPr>
          <p:nvPr/>
        </p:nvSpPr>
        <p:spPr bwMode="auto">
          <a:xfrm>
            <a:off x="6286500" y="3714750"/>
            <a:ext cx="18748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성과급 임금체계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400" dirty="0" smtClean="0"/>
              <a:t>사업 구조 조정</a:t>
            </a:r>
            <a:r>
              <a:rPr lang="en-US" altLang="ko-KR" sz="2400" dirty="0" smtClean="0"/>
              <a:t>: </a:t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5-9. </a:t>
            </a:r>
            <a:r>
              <a:rPr lang="ko-KR" altLang="en-US" sz="2400" dirty="0" smtClean="0"/>
              <a:t>상기 방법이 실패하는 경우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공장 해외이전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사업 전환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폐업 등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          </a:t>
            </a:r>
            <a:r>
              <a:rPr lang="ko-KR" altLang="en-US" sz="2400" dirty="0" smtClean="0"/>
              <a:t>문제를 사회에 전가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대규모 실업 발생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-357187" y="3857625"/>
            <a:ext cx="3429000" cy="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357313" y="5572125"/>
            <a:ext cx="578643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1366838" y="2714625"/>
            <a:ext cx="4776787" cy="2714625"/>
          </a:xfrm>
          <a:custGeom>
            <a:avLst/>
            <a:gdLst>
              <a:gd name="connsiteX0" fmla="*/ 0 w 5800436"/>
              <a:gd name="connsiteY0" fmla="*/ 1670242 h 1670242"/>
              <a:gd name="connsiteX1" fmla="*/ 3435927 w 5800436"/>
              <a:gd name="connsiteY1" fmla="*/ 146242 h 1670242"/>
              <a:gd name="connsiteX2" fmla="*/ 5800436 w 5800436"/>
              <a:gd name="connsiteY2" fmla="*/ 792788 h 167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0436" h="1670242">
                <a:moveTo>
                  <a:pt x="0" y="1670242"/>
                </a:moveTo>
                <a:cubicBezTo>
                  <a:pt x="1234594" y="981363"/>
                  <a:pt x="2469188" y="292484"/>
                  <a:pt x="3435927" y="146242"/>
                </a:cubicBezTo>
                <a:cubicBezTo>
                  <a:pt x="4402666" y="0"/>
                  <a:pt x="5101551" y="396394"/>
                  <a:pt x="5800436" y="79278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9942" name="TextBox 19"/>
          <p:cNvSpPr txBox="1">
            <a:spLocks noChangeArrowheads="1"/>
          </p:cNvSpPr>
          <p:nvPr/>
        </p:nvSpPr>
        <p:spPr bwMode="auto">
          <a:xfrm>
            <a:off x="857250" y="1844675"/>
            <a:ext cx="60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w, P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rot="5400000" flipH="1" flipV="1">
            <a:off x="4393406" y="3821907"/>
            <a:ext cx="35004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4" name="TextBox 23"/>
          <p:cNvSpPr txBox="1">
            <a:spLocks noChangeArrowheads="1"/>
          </p:cNvSpPr>
          <p:nvPr/>
        </p:nvSpPr>
        <p:spPr bwMode="auto">
          <a:xfrm>
            <a:off x="7107238" y="5572125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근속기간</a:t>
            </a:r>
          </a:p>
        </p:txBody>
      </p:sp>
      <p:sp>
        <p:nvSpPr>
          <p:cNvPr id="39945" name="TextBox 24"/>
          <p:cNvSpPr txBox="1">
            <a:spLocks noChangeArrowheads="1"/>
          </p:cNvSpPr>
          <p:nvPr/>
        </p:nvSpPr>
        <p:spPr bwMode="auto">
          <a:xfrm>
            <a:off x="1046163" y="5500688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0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9946" name="TextBox 25"/>
          <p:cNvSpPr txBox="1">
            <a:spLocks noChangeArrowheads="1"/>
          </p:cNvSpPr>
          <p:nvPr/>
        </p:nvSpPr>
        <p:spPr bwMode="auto">
          <a:xfrm>
            <a:off x="6215063" y="2428875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w (</a:t>
            </a:r>
            <a:r>
              <a:rPr kumimoji="0" lang="ko-KR" altLang="en-US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연공형 임금</a:t>
            </a:r>
            <a:r>
              <a:rPr kumimoji="0" lang="en-US" altLang="ko-KR">
                <a:solidFill>
                  <a:srgbClr val="FF0000"/>
                </a:solidFill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solidFill>
                <a:srgbClr val="FF0000"/>
              </a:solidFill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9947" name="TextBox 27"/>
          <p:cNvSpPr txBox="1">
            <a:spLocks noChangeArrowheads="1"/>
          </p:cNvSpPr>
          <p:nvPr/>
        </p:nvSpPr>
        <p:spPr bwMode="auto">
          <a:xfrm>
            <a:off x="5854700" y="5702300"/>
            <a:ext cx="942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정년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(T)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9948" name="TextBox 28"/>
          <p:cNvSpPr txBox="1">
            <a:spLocks noChangeArrowheads="1"/>
          </p:cNvSpPr>
          <p:nvPr/>
        </p:nvSpPr>
        <p:spPr bwMode="auto">
          <a:xfrm>
            <a:off x="6143625" y="3916363"/>
            <a:ext cx="1693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P (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노동생산성</a:t>
            </a:r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)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9949" name="TextBox 16"/>
          <p:cNvSpPr txBox="1">
            <a:spLocks noChangeArrowheads="1"/>
          </p:cNvSpPr>
          <p:nvPr/>
        </p:nvSpPr>
        <p:spPr bwMode="auto">
          <a:xfrm>
            <a:off x="1428750" y="4572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9950" name="TextBox 17"/>
          <p:cNvSpPr txBox="1">
            <a:spLocks noChangeArrowheads="1"/>
          </p:cNvSpPr>
          <p:nvPr/>
        </p:nvSpPr>
        <p:spPr bwMode="auto">
          <a:xfrm>
            <a:off x="3857625" y="30718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9951" name="TextBox 20"/>
          <p:cNvSpPr txBox="1">
            <a:spLocks noChangeArrowheads="1"/>
          </p:cNvSpPr>
          <p:nvPr/>
        </p:nvSpPr>
        <p:spPr bwMode="auto">
          <a:xfrm>
            <a:off x="5715000" y="3071813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C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sp>
        <p:nvSpPr>
          <p:cNvPr id="39952" name="TextBox 22"/>
          <p:cNvSpPr txBox="1">
            <a:spLocks noChangeArrowheads="1"/>
          </p:cNvSpPr>
          <p:nvPr/>
        </p:nvSpPr>
        <p:spPr bwMode="auto">
          <a:xfrm>
            <a:off x="2500313" y="1857375"/>
            <a:ext cx="2286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Equilibrium </a:t>
            </a:r>
            <a:r>
              <a:rPr kumimoji="0" lang="ko-KR" altLang="en-US">
                <a:latin typeface="Lucida Sans Unicode" pitchFamily="34" charset="0"/>
                <a:ea typeface="맑은 고딕" pitchFamily="50" charset="-127"/>
              </a:rPr>
              <a:t>붕괴</a:t>
            </a:r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endParaRPr kumimoji="0" lang="en-US" altLang="ko-KR">
              <a:latin typeface="Lucida Sans Unicode" pitchFamily="34" charset="0"/>
              <a:ea typeface="맑은 고딕" pitchFamily="50" charset="-127"/>
            </a:endParaRPr>
          </a:p>
          <a:p>
            <a:r>
              <a:rPr kumimoji="0" lang="en-US" altLang="ko-KR">
                <a:latin typeface="Lucida Sans Unicode" pitchFamily="34" charset="0"/>
                <a:ea typeface="맑은 고딕" pitchFamily="50" charset="-127"/>
              </a:rPr>
              <a:t>at T, A+C &gt; B</a:t>
            </a:r>
            <a:endParaRPr kumimoji="0" lang="ko-KR" altLang="en-US">
              <a:latin typeface="Lucida Sans Unicode" pitchFamily="34" charset="0"/>
              <a:ea typeface="맑은 고딕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 flipV="1">
            <a:off x="1357313" y="2571750"/>
            <a:ext cx="4786312" cy="18573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- 	</a:t>
            </a:r>
            <a:r>
              <a:rPr lang="ko-KR" altLang="en-US" sz="2000" smtClean="0"/>
              <a:t>앞의 논의는 이론적 가정에서 출발했으나 결과는 우리나라 노동시장과 부합되는 설명력을 가짐</a:t>
            </a:r>
            <a:r>
              <a:rPr lang="en-US" altLang="ko-KR" sz="2000" smtClean="0"/>
              <a:t>.</a:t>
            </a:r>
          </a:p>
          <a:p>
            <a:pPr marL="514350" indent="-514350">
              <a:buFont typeface="Wingdings 3" pitchFamily="18" charset="2"/>
              <a:buNone/>
            </a:pPr>
            <a:endParaRPr lang="en-US" altLang="ko-KR" sz="2000" smtClean="0"/>
          </a:p>
          <a:p>
            <a:pPr marL="514350" indent="-514350">
              <a:buFontTx/>
              <a:buChar char="-"/>
            </a:pPr>
            <a:r>
              <a:rPr lang="ko-KR" altLang="en-US" sz="2000" smtClean="0"/>
              <a:t>이는 이론적 가정이 현실과 부합된다는 것을 입증함</a:t>
            </a:r>
            <a:r>
              <a:rPr lang="en-US" altLang="ko-KR" sz="2000" smtClean="0"/>
              <a:t>. </a:t>
            </a:r>
            <a:r>
              <a:rPr lang="ko-KR" altLang="en-US" sz="2000" smtClean="0"/>
              <a:t>따라서 우리나라 노동시장은 임금과 생산성의 괴리가 존재하여 고용조정이 촉발되는 것으로 해석됨</a:t>
            </a:r>
            <a:r>
              <a:rPr lang="en-US" altLang="ko-KR" sz="2000" smtClean="0"/>
              <a:t>.</a:t>
            </a:r>
          </a:p>
          <a:p>
            <a:pPr marL="514350" indent="-514350">
              <a:buFontTx/>
              <a:buChar char="-"/>
            </a:pPr>
            <a:endParaRPr lang="en-US" altLang="ko-KR" sz="2000" smtClean="0"/>
          </a:p>
          <a:p>
            <a:pPr marL="514350" indent="-514350">
              <a:buFontTx/>
              <a:buChar char="-"/>
            </a:pPr>
            <a:r>
              <a:rPr lang="ko-KR" altLang="en-US" sz="2000" smtClean="0"/>
              <a:t>고용정책은 이러한 현실에 바탕을 두고</a:t>
            </a:r>
            <a:r>
              <a:rPr lang="en-US" altLang="ko-KR" sz="2000" smtClean="0"/>
              <a:t>, </a:t>
            </a:r>
            <a:r>
              <a:rPr lang="ko-KR" altLang="en-US" sz="2000" smtClean="0"/>
              <a:t>시장실패가 발생되는 문제 핵심에 접근해야 할 것임</a:t>
            </a:r>
            <a:r>
              <a:rPr lang="en-US" altLang="ko-KR" sz="2000" smtClean="0"/>
              <a:t>.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2800" dirty="0" smtClean="0"/>
              <a:t>2. </a:t>
            </a:r>
            <a:r>
              <a:rPr lang="ko-KR" altLang="en-US" sz="2800" dirty="0" smtClean="0"/>
              <a:t>시장 균형과 고용 조정</a:t>
            </a:r>
            <a:r>
              <a:rPr lang="en-US" altLang="ko-KR" sz="2800" dirty="0" smtClean="0"/>
              <a:t>:</a:t>
            </a:r>
            <a:r>
              <a:rPr lang="ko-KR" altLang="en-US" sz="2800" dirty="0" smtClean="0"/>
              <a:t> 정책 개입 논의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en-US" altLang="ko-KR" dirty="0" smtClean="0"/>
          </a:p>
          <a:p>
            <a:pPr marL="514350" indent="-514350" fontAlgn="auto">
              <a:spcAft>
                <a:spcPts val="0"/>
              </a:spcAft>
              <a:buFontTx/>
              <a:buChar char="-"/>
              <a:defRPr/>
            </a:pPr>
            <a:r>
              <a:rPr lang="ko-KR" altLang="en-US" sz="2400" dirty="0" smtClean="0"/>
              <a:t>고용정책에 대한 종합적 이해</a:t>
            </a:r>
            <a:r>
              <a:rPr lang="en-US" altLang="ko-KR" sz="2400" dirty="0" smtClean="0"/>
              <a:t>: </a:t>
            </a:r>
          </a:p>
          <a:p>
            <a:pPr marL="514350" indent="-514350" fontAlgn="auto">
              <a:spcAft>
                <a:spcPts val="0"/>
              </a:spcAft>
              <a:buFontTx/>
              <a:buChar char="-"/>
              <a:defRPr/>
            </a:pPr>
            <a:r>
              <a:rPr lang="en-US" altLang="ko-KR" sz="2000" dirty="0" smtClean="0"/>
              <a:t>- </a:t>
            </a:r>
            <a:r>
              <a:rPr lang="ko-KR" altLang="en-US" sz="2000" dirty="0" err="1" smtClean="0"/>
              <a:t>경제충격시</a:t>
            </a:r>
            <a:r>
              <a:rPr lang="ko-KR" altLang="en-US" sz="2000" dirty="0" smtClean="0"/>
              <a:t> 임금조정이 원활하지 않는 경우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시장실패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marL="514350" indent="-514350" fontAlgn="auto">
              <a:spcAft>
                <a:spcPts val="0"/>
              </a:spcAft>
              <a:buFontTx/>
              <a:buChar char="-"/>
              <a:defRPr/>
            </a:pPr>
            <a:r>
              <a:rPr lang="en-US" altLang="ko-KR" sz="2000" dirty="0" smtClean="0"/>
              <a:t>   </a:t>
            </a:r>
            <a:r>
              <a:rPr lang="ko-KR" altLang="en-US" sz="2000" dirty="0" smtClean="0"/>
              <a:t>결국 고용조정으로 귀결됨</a:t>
            </a:r>
            <a:r>
              <a:rPr lang="en-US" altLang="ko-KR" sz="2400" dirty="0" smtClean="0"/>
              <a:t>.</a:t>
            </a:r>
          </a:p>
          <a:p>
            <a:pPr marL="514350" indent="-514350" fontAlgn="auto">
              <a:spcAft>
                <a:spcPts val="0"/>
              </a:spcAft>
              <a:buFontTx/>
              <a:buChar char="-"/>
              <a:defRPr/>
            </a:pPr>
            <a:endParaRPr lang="en-US" altLang="ko-KR" sz="2000" dirty="0" smtClean="0"/>
          </a:p>
          <a:p>
            <a:pPr marL="514350" indent="-514350" fontAlgn="auto">
              <a:spcAft>
                <a:spcPts val="0"/>
              </a:spcAft>
              <a:buFontTx/>
              <a:buChar char="-"/>
              <a:defRPr/>
            </a:pPr>
            <a:r>
              <a:rPr lang="en-US" altLang="ko-KR" sz="2000" dirty="0" smtClean="0"/>
              <a:t>1) </a:t>
            </a:r>
            <a:r>
              <a:rPr lang="ko-KR" altLang="en-US" sz="2000" dirty="0" smtClean="0"/>
              <a:t>아버지의 </a:t>
            </a:r>
            <a:r>
              <a:rPr lang="en-US" altLang="ko-KR" sz="2000" dirty="0" smtClean="0"/>
              <a:t>job</a:t>
            </a:r>
            <a:r>
              <a:rPr lang="ko-KR" altLang="en-US" sz="2000" dirty="0" smtClean="0"/>
              <a:t>이냐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자식의 </a:t>
            </a:r>
            <a:r>
              <a:rPr lang="en-US" altLang="ko-KR" sz="2000" dirty="0" smtClean="0"/>
              <a:t>job</a:t>
            </a:r>
            <a:r>
              <a:rPr lang="ko-KR" altLang="en-US" sz="2000" dirty="0" smtClean="0"/>
              <a:t>이냐 </a:t>
            </a:r>
            <a:r>
              <a:rPr lang="en-US" altLang="ko-KR" sz="2000" dirty="0" smtClean="0"/>
              <a:t>?</a:t>
            </a:r>
          </a:p>
          <a:p>
            <a:pPr marL="514350" indent="-514350" fontAlgn="auto">
              <a:spcAft>
                <a:spcPts val="0"/>
              </a:spcAft>
              <a:buFontTx/>
              <a:buChar char="-"/>
              <a:defRPr/>
            </a:pPr>
            <a:r>
              <a:rPr lang="en-US" altLang="ko-KR" sz="2000" dirty="0" smtClean="0"/>
              <a:t>2) </a:t>
            </a:r>
            <a:r>
              <a:rPr lang="ko-KR" altLang="en-US" sz="2000" dirty="0" smtClean="0"/>
              <a:t>정규직의 과보호 완화 </a:t>
            </a:r>
            <a:r>
              <a:rPr lang="en-US" altLang="ko-KR" sz="2000" dirty="0" err="1" smtClean="0"/>
              <a:t>vs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비정규직의</a:t>
            </a:r>
            <a:r>
              <a:rPr lang="ko-KR" altLang="en-US" sz="2000" dirty="0" smtClean="0"/>
              <a:t> 보호 확대 </a:t>
            </a:r>
            <a:r>
              <a:rPr lang="en-US" altLang="ko-KR" sz="2000" dirty="0" smtClean="0"/>
              <a:t>?</a:t>
            </a:r>
          </a:p>
          <a:p>
            <a:pPr marL="514350" indent="-514350" fontAlgn="auto">
              <a:spcAft>
                <a:spcPts val="0"/>
              </a:spcAft>
              <a:buFontTx/>
              <a:buChar char="-"/>
              <a:defRPr/>
            </a:pPr>
            <a:r>
              <a:rPr lang="en-US" altLang="ko-KR" sz="2000" dirty="0" smtClean="0"/>
              <a:t>3) </a:t>
            </a:r>
            <a:r>
              <a:rPr lang="ko-KR" altLang="en-US" sz="2000" dirty="0" smtClean="0"/>
              <a:t>고용조정 </a:t>
            </a:r>
            <a:r>
              <a:rPr lang="en-US" altLang="ko-KR" sz="2000" dirty="0" err="1" smtClean="0"/>
              <a:t>vs</a:t>
            </a:r>
            <a:r>
              <a:rPr lang="ko-KR" altLang="en-US" sz="2000" dirty="0" smtClean="0"/>
              <a:t> 임금조정 </a:t>
            </a:r>
            <a:r>
              <a:rPr lang="en-US" altLang="ko-KR" sz="2000" dirty="0" smtClean="0"/>
              <a:t>?</a:t>
            </a:r>
          </a:p>
          <a:p>
            <a:pPr marL="514350" indent="-514350" fontAlgn="auto">
              <a:spcAft>
                <a:spcPts val="0"/>
              </a:spcAft>
              <a:buFontTx/>
              <a:buChar char="-"/>
              <a:defRPr/>
            </a:pPr>
            <a:r>
              <a:rPr lang="en-US" altLang="ko-KR" sz="2000" dirty="0" smtClean="0"/>
              <a:t>4) </a:t>
            </a:r>
            <a:r>
              <a:rPr lang="ko-KR" altLang="en-US" sz="2000" dirty="0" smtClean="0"/>
              <a:t>실업의 발생 구조</a:t>
            </a:r>
            <a:endParaRPr lang="en-US" altLang="ko-KR" sz="2000" dirty="0" smtClean="0"/>
          </a:p>
          <a:p>
            <a:pPr marL="514350" indent="-514350" fontAlgn="auto">
              <a:spcAft>
                <a:spcPts val="0"/>
              </a:spcAft>
              <a:buFontTx/>
              <a:buChar char="-"/>
              <a:defRPr/>
            </a:pPr>
            <a:r>
              <a:rPr lang="en-US" altLang="ko-KR" sz="2000" dirty="0" smtClean="0"/>
              <a:t>5) </a:t>
            </a:r>
            <a:r>
              <a:rPr lang="ko-KR" altLang="en-US" sz="2000" dirty="0" smtClean="0"/>
              <a:t>대</a:t>
            </a:r>
            <a:r>
              <a:rPr lang="en-US" altLang="ko-KR" sz="2000" dirty="0" smtClean="0"/>
              <a:t>/</a:t>
            </a:r>
            <a:r>
              <a:rPr lang="ko-KR" altLang="en-US" sz="2000" dirty="0" smtClean="0"/>
              <a:t>중소기업 격차의 발생 구조</a:t>
            </a:r>
            <a:endParaRPr lang="en-US" altLang="ko-KR" sz="2000" dirty="0" smtClean="0"/>
          </a:p>
          <a:p>
            <a:pPr marL="514350" indent="-514350" fontAlgn="auto">
              <a:spcAft>
                <a:spcPts val="0"/>
              </a:spcAft>
              <a:buFontTx/>
              <a:buChar char="-"/>
              <a:defRPr/>
            </a:pPr>
            <a:r>
              <a:rPr lang="en-US" altLang="ko-KR" sz="2000" dirty="0" smtClean="0"/>
              <a:t>6) </a:t>
            </a:r>
            <a:r>
              <a:rPr lang="ko-KR" altLang="en-US" sz="2000" dirty="0" smtClean="0"/>
              <a:t>취약계층의 구조 </a:t>
            </a:r>
            <a:r>
              <a:rPr lang="en-US" altLang="ko-KR" sz="2000" dirty="0" smtClean="0"/>
              <a:t>:  Minority 6</a:t>
            </a:r>
          </a:p>
          <a:p>
            <a:pPr marL="514350" indent="-514350" fontAlgn="auto">
              <a:spcAft>
                <a:spcPts val="0"/>
              </a:spcAft>
              <a:buFontTx/>
              <a:buChar char="-"/>
              <a:defRPr/>
            </a:pPr>
            <a:r>
              <a:rPr lang="en-US" altLang="ko-KR" sz="2000" dirty="0" smtClean="0"/>
              <a:t>   (</a:t>
            </a:r>
            <a:r>
              <a:rPr lang="ko-KR" altLang="en-US" sz="2000" dirty="0" err="1" smtClean="0"/>
              <a:t>비정규직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어느 </a:t>
            </a:r>
            <a:r>
              <a:rPr lang="en-US" altLang="ko-KR" sz="2000" dirty="0" smtClean="0"/>
              <a:t>10</a:t>
            </a:r>
            <a:r>
              <a:rPr lang="ko-KR" altLang="en-US" sz="2000" dirty="0" err="1" smtClean="0"/>
              <a:t>년차</a:t>
            </a:r>
            <a:r>
              <a:rPr lang="ko-KR" altLang="en-US" sz="2000" dirty="0" smtClean="0"/>
              <a:t> 시간강사의 자살</a:t>
            </a:r>
            <a:r>
              <a:rPr lang="en-US" altLang="ko-KR" sz="2000" dirty="0" smtClean="0"/>
              <a:t>)</a:t>
            </a:r>
          </a:p>
          <a:p>
            <a:pPr marL="514350" indent="-514350" fontAlgn="auto">
              <a:spcAft>
                <a:spcPts val="0"/>
              </a:spcAft>
              <a:buFontTx/>
              <a:buChar char="-"/>
              <a:defRPr/>
            </a:pPr>
            <a:r>
              <a:rPr lang="en-US" altLang="ko-KR" sz="2000" dirty="0" smtClean="0"/>
              <a:t>   (</a:t>
            </a:r>
            <a:r>
              <a:rPr lang="ko-KR" altLang="en-US" sz="2000" dirty="0" smtClean="0"/>
              <a:t>청년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여성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/>
              <a:t>중고령자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장애인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중소기업 근로자</a:t>
            </a:r>
            <a:r>
              <a:rPr lang="en-US" altLang="ko-KR" sz="2000" dirty="0" smtClean="0"/>
              <a:t>)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000" dirty="0" smtClean="0"/>
              <a:t> 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2800" dirty="0" smtClean="0"/>
              <a:t>2. </a:t>
            </a:r>
            <a:r>
              <a:rPr lang="ko-KR" altLang="en-US" sz="2800" dirty="0" smtClean="0"/>
              <a:t>시장 균형과 고용 조정</a:t>
            </a:r>
            <a:r>
              <a:rPr lang="en-US" altLang="ko-KR" sz="2800" dirty="0" smtClean="0"/>
              <a:t>:</a:t>
            </a:r>
            <a:r>
              <a:rPr lang="ko-KR" altLang="en-US" sz="2800" dirty="0" smtClean="0"/>
              <a:t> 정책 개입 논의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429250"/>
          </a:xfrm>
        </p:spPr>
        <p:txBody>
          <a:bodyPr>
            <a:normAutofit lnSpcReduction="10000"/>
          </a:bodyPr>
          <a:lstStyle/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000" dirty="0" smtClean="0"/>
              <a:t> 3.1 </a:t>
            </a:r>
            <a:r>
              <a:rPr lang="ko-KR" altLang="en-US" sz="2000" dirty="0" smtClean="0"/>
              <a:t>시장실패</a:t>
            </a:r>
            <a:r>
              <a:rPr lang="en-US" altLang="ko-KR" sz="2000" dirty="0" smtClean="0"/>
              <a:t>(market failure)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endParaRPr lang="en-US" altLang="ko-KR" sz="18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1800" dirty="0" smtClean="0"/>
              <a:t>1) </a:t>
            </a:r>
            <a:r>
              <a:rPr lang="ko-KR" altLang="en-US" sz="1800" dirty="0" smtClean="0"/>
              <a:t>불완전 경쟁시장 </a:t>
            </a:r>
            <a:r>
              <a:rPr lang="en-US" altLang="ko-KR" sz="1800" dirty="0" smtClean="0"/>
              <a:t>(non-competitive)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1800" dirty="0" smtClean="0"/>
              <a:t>  - </a:t>
            </a:r>
            <a:r>
              <a:rPr lang="ko-KR" altLang="en-US" sz="1800" dirty="0" smtClean="0"/>
              <a:t>독과점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불공정거래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담합</a:t>
            </a:r>
            <a:r>
              <a:rPr lang="en-US" altLang="ko-KR" sz="1800" dirty="0" smtClean="0"/>
              <a:t>)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1800" dirty="0" smtClean="0"/>
              <a:t>  - </a:t>
            </a:r>
            <a:r>
              <a:rPr lang="ko-KR" altLang="en-US" sz="1800" dirty="0" smtClean="0"/>
              <a:t>대</a:t>
            </a:r>
            <a:r>
              <a:rPr lang="en-US" altLang="ko-KR" sz="1800" dirty="0" smtClean="0"/>
              <a:t>/</a:t>
            </a:r>
            <a:r>
              <a:rPr lang="ko-KR" altLang="en-US" sz="1800" dirty="0" smtClean="0"/>
              <a:t>중소기업 근로조건 격차</a:t>
            </a:r>
            <a:r>
              <a:rPr lang="en-US" altLang="ko-KR" sz="1800" dirty="0" smtClean="0"/>
              <a:t>,   insider vs. outsider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endParaRPr lang="en-US" altLang="ko-KR" sz="18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1800" dirty="0" smtClean="0"/>
              <a:t>2) </a:t>
            </a:r>
            <a:r>
              <a:rPr lang="ko-KR" altLang="en-US" sz="1800" dirty="0" smtClean="0"/>
              <a:t>불완전 정보 </a:t>
            </a:r>
            <a:r>
              <a:rPr lang="en-US" altLang="ko-KR" sz="1800" dirty="0" smtClean="0"/>
              <a:t>(imperfect information)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1800" dirty="0" smtClean="0"/>
              <a:t>  - </a:t>
            </a:r>
            <a:r>
              <a:rPr lang="ko-KR" altLang="en-US" sz="1800" dirty="0" smtClean="0"/>
              <a:t>역의 선택</a:t>
            </a:r>
            <a:r>
              <a:rPr lang="en-US" altLang="ko-KR" sz="1800" dirty="0" smtClean="0"/>
              <a:t>(adverse selection)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1800" dirty="0" smtClean="0"/>
              <a:t>  - </a:t>
            </a:r>
            <a:r>
              <a:rPr lang="ko-KR" altLang="en-US" sz="1800" dirty="0" smtClean="0"/>
              <a:t>약속의 불성실 이행</a:t>
            </a:r>
            <a:r>
              <a:rPr lang="en-US" altLang="ko-KR" sz="1800" dirty="0" smtClean="0"/>
              <a:t>(moral hazard)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endParaRPr lang="en-US" altLang="ko-KR" sz="18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1800" dirty="0" smtClean="0"/>
              <a:t>3) </a:t>
            </a:r>
            <a:r>
              <a:rPr lang="ko-KR" altLang="en-US" sz="1800" dirty="0" smtClean="0"/>
              <a:t>외부효과 </a:t>
            </a:r>
            <a:r>
              <a:rPr lang="en-US" altLang="ko-KR" sz="1800" dirty="0" smtClean="0"/>
              <a:t>(externality)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1800" dirty="0" smtClean="0"/>
              <a:t>  - positive: baby production or HRD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1800" dirty="0" smtClean="0"/>
              <a:t>  - negative: </a:t>
            </a:r>
            <a:r>
              <a:rPr lang="ko-KR" altLang="en-US" sz="1800" dirty="0" smtClean="0"/>
              <a:t>공공부문 노조의 파업과 임금인상</a:t>
            </a:r>
            <a:endParaRPr lang="en-US" altLang="ko-KR" sz="18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endParaRPr lang="en-US" altLang="ko-KR" sz="18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1800" dirty="0" smtClean="0"/>
              <a:t>4) </a:t>
            </a:r>
            <a:r>
              <a:rPr lang="ko-KR" altLang="en-US" sz="1800" dirty="0" smtClean="0"/>
              <a:t>공공재 </a:t>
            </a:r>
            <a:r>
              <a:rPr lang="en-US" altLang="ko-KR" sz="1800" dirty="0" smtClean="0"/>
              <a:t>(non-exclusive) </a:t>
            </a:r>
            <a:r>
              <a:rPr lang="ko-KR" altLang="en-US" sz="1800" dirty="0" smtClean="0"/>
              <a:t>혹은 막대한 초기투자 비용</a:t>
            </a:r>
            <a:endParaRPr lang="en-US" altLang="ko-KR" sz="18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endParaRPr lang="en-US" altLang="ko-KR" sz="18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1800" dirty="0" smtClean="0"/>
              <a:t>5) </a:t>
            </a:r>
            <a:r>
              <a:rPr lang="ko-KR" altLang="en-US" sz="1800" dirty="0" smtClean="0"/>
              <a:t>불평등</a:t>
            </a:r>
            <a:r>
              <a:rPr lang="en-US" altLang="ko-KR" sz="1800" dirty="0" smtClean="0"/>
              <a:t>(Inequality)</a:t>
            </a:r>
            <a:r>
              <a:rPr lang="ko-KR" altLang="en-US" sz="1800" dirty="0" smtClean="0"/>
              <a:t>의 확대 재생산</a:t>
            </a:r>
            <a:endParaRPr lang="en-US" altLang="ko-KR" sz="1800" dirty="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2800" dirty="0" smtClean="0"/>
              <a:t>3. </a:t>
            </a:r>
            <a:r>
              <a:rPr lang="ko-KR" altLang="en-US" sz="2800" dirty="0" smtClean="0"/>
              <a:t>시장실패와 정책실패의 균형을 찾아서 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 3" pitchFamily="18" charset="2"/>
              <a:buNone/>
            </a:pPr>
            <a:r>
              <a:rPr lang="en-US" altLang="ko-KR" sz="2400" smtClean="0"/>
              <a:t> 3.2 </a:t>
            </a:r>
            <a:r>
              <a:rPr lang="ko-KR" altLang="en-US" sz="2400" smtClean="0"/>
              <a:t>정책실패</a:t>
            </a:r>
            <a:r>
              <a:rPr lang="en-US" altLang="ko-KR" sz="2400" smtClean="0"/>
              <a:t>(government failure)</a:t>
            </a:r>
          </a:p>
          <a:p>
            <a:pPr marL="514350" indent="-514350">
              <a:buFont typeface="Wingdings 3" pitchFamily="18" charset="2"/>
              <a:buNone/>
            </a:pPr>
            <a:endParaRPr lang="en-US" altLang="ko-KR" sz="240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dynamic inconsistency problem</a:t>
            </a:r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</a:t>
            </a:r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over-shooting or under-shooting</a:t>
            </a:r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</a:t>
            </a:r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</a:t>
            </a:r>
            <a:r>
              <a:rPr lang="ko-KR" altLang="en-US" sz="2000" smtClean="0"/>
              <a:t>민간시장 구축</a:t>
            </a:r>
            <a:r>
              <a:rPr lang="en-US" altLang="ko-KR" sz="2000" smtClean="0"/>
              <a:t>(crowding-out)</a:t>
            </a:r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</a:t>
            </a:r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</a:t>
            </a:r>
            <a:r>
              <a:rPr lang="ko-KR" altLang="en-US" sz="2000" smtClean="0"/>
              <a:t>직접 생산</a:t>
            </a:r>
            <a:r>
              <a:rPr lang="en-US" altLang="ko-KR" sz="2000" smtClean="0"/>
              <a:t>(</a:t>
            </a:r>
            <a:r>
              <a:rPr lang="ko-KR" altLang="en-US" sz="2000" smtClean="0"/>
              <a:t>서비스 제공</a:t>
            </a:r>
            <a:r>
              <a:rPr lang="en-US" altLang="ko-KR" sz="2000" smtClean="0"/>
              <a:t>)</a:t>
            </a:r>
            <a:r>
              <a:rPr lang="ko-KR" altLang="en-US" sz="2000" smtClean="0"/>
              <a:t>의 비효율성</a:t>
            </a:r>
            <a:endParaRPr lang="en-US" altLang="ko-KR" sz="2000" smtClean="0"/>
          </a:p>
          <a:p>
            <a:pPr marL="514350" indent="-514350">
              <a:buFont typeface="Wingdings 3" pitchFamily="18" charset="2"/>
              <a:buNone/>
            </a:pPr>
            <a:endParaRPr lang="en-US" altLang="ko-KR" sz="200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just waste ?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2800" dirty="0" smtClean="0"/>
              <a:t>3. </a:t>
            </a:r>
            <a:r>
              <a:rPr lang="ko-KR" altLang="en-US" sz="2800" dirty="0" smtClean="0"/>
              <a:t>시장실패와 정책실패의 균형을 찾아서 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 3" pitchFamily="18" charset="2"/>
              <a:buNone/>
            </a:pPr>
            <a:r>
              <a:rPr lang="en-US" altLang="ko-KR" sz="2400" smtClean="0"/>
              <a:t> 3.2 </a:t>
            </a:r>
            <a:r>
              <a:rPr lang="ko-KR" altLang="en-US" sz="2400" smtClean="0"/>
              <a:t>정책실패</a:t>
            </a:r>
            <a:r>
              <a:rPr lang="en-US" altLang="ko-KR" sz="2400" smtClean="0"/>
              <a:t>(government failure)</a:t>
            </a:r>
          </a:p>
          <a:p>
            <a:pPr marL="514350" indent="-514350">
              <a:buFont typeface="Wingdings 3" pitchFamily="18" charset="2"/>
              <a:buNone/>
            </a:pPr>
            <a:endParaRPr lang="en-US" altLang="ko-KR" sz="240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dynamic inconsistency problem</a:t>
            </a:r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over-shooting or under-shooting</a:t>
            </a:r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</a:t>
            </a:r>
            <a:r>
              <a:rPr lang="ko-KR" altLang="en-US" sz="2000" smtClean="0"/>
              <a:t>민간시장 구축</a:t>
            </a:r>
            <a:r>
              <a:rPr lang="en-US" altLang="ko-KR" sz="2000" smtClean="0"/>
              <a:t>(crowding-out)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2800" dirty="0" smtClean="0"/>
              <a:t>3. </a:t>
            </a:r>
            <a:r>
              <a:rPr lang="ko-KR" altLang="en-US" sz="2800" dirty="0" smtClean="0"/>
              <a:t>시장실패와 정책실패의 균형을 찾아서 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 3" pitchFamily="18" charset="2"/>
              <a:buNone/>
            </a:pPr>
            <a:r>
              <a:rPr lang="en-US" altLang="ko-KR" sz="2400" smtClean="0"/>
              <a:t> 3.3 Good Policy?</a:t>
            </a:r>
          </a:p>
          <a:p>
            <a:pPr marL="514350" indent="-514350">
              <a:buFont typeface="Wingdings 3" pitchFamily="18" charset="2"/>
              <a:buNone/>
            </a:pPr>
            <a:endParaRPr lang="en-US" altLang="ko-KR" sz="240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</a:t>
            </a:r>
            <a:r>
              <a:rPr lang="ko-KR" altLang="en-US" sz="2000" smtClean="0"/>
              <a:t>정보 인프라의 구축</a:t>
            </a:r>
            <a:r>
              <a:rPr lang="en-US" altLang="ko-KR" sz="2000" smtClean="0"/>
              <a:t>: </a:t>
            </a:r>
            <a:r>
              <a:rPr lang="ko-KR" altLang="en-US" sz="2000" smtClean="0"/>
              <a:t>시장 효율성 제고</a:t>
            </a:r>
            <a:endParaRPr lang="en-US" altLang="ko-KR" sz="2000" smtClean="0"/>
          </a:p>
          <a:p>
            <a:pPr marL="514350" indent="-514350">
              <a:buFont typeface="Wingdings 3" pitchFamily="18" charset="2"/>
              <a:buNone/>
            </a:pPr>
            <a:endParaRPr lang="en-US" altLang="ko-KR" sz="200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Anti-Trust (</a:t>
            </a:r>
            <a:r>
              <a:rPr lang="ko-KR" altLang="en-US" sz="2000" smtClean="0"/>
              <a:t>반독점정책</a:t>
            </a:r>
            <a:r>
              <a:rPr lang="en-US" altLang="ko-KR" sz="2000" smtClean="0"/>
              <a:t>, </a:t>
            </a:r>
            <a:r>
              <a:rPr lang="ko-KR" altLang="en-US" sz="2000" smtClean="0"/>
              <a:t>공정거래정책</a:t>
            </a:r>
            <a:r>
              <a:rPr lang="en-US" altLang="ko-KR" sz="2000" smtClean="0"/>
              <a:t>): </a:t>
            </a:r>
            <a:r>
              <a:rPr lang="ko-KR" altLang="en-US" sz="2000" smtClean="0"/>
              <a:t>시장 기능 회복</a:t>
            </a:r>
            <a:endParaRPr lang="en-US" altLang="ko-KR" sz="2000" smtClean="0"/>
          </a:p>
          <a:p>
            <a:pPr marL="514350" indent="-514350">
              <a:buFont typeface="Wingdings 3" pitchFamily="18" charset="2"/>
              <a:buNone/>
            </a:pPr>
            <a:endParaRPr lang="en-US" altLang="ko-KR" sz="200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</a:t>
            </a:r>
            <a:r>
              <a:rPr lang="ko-KR" altLang="en-US" sz="2000" smtClean="0"/>
              <a:t>외부효과에 대한 </a:t>
            </a:r>
            <a:r>
              <a:rPr lang="en-US" altLang="ko-KR" sz="2000" smtClean="0"/>
              <a:t>penalty/incentive system </a:t>
            </a:r>
            <a:r>
              <a:rPr lang="ko-KR" altLang="en-US" sz="2000" smtClean="0"/>
              <a:t>구축</a:t>
            </a:r>
            <a:r>
              <a:rPr lang="en-US" altLang="ko-KR" sz="2000" smtClean="0"/>
              <a:t>: </a:t>
            </a:r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          </a:t>
            </a:r>
            <a:r>
              <a:rPr lang="ko-KR" altLang="en-US" sz="2000" smtClean="0"/>
              <a:t>외부효과의 시장내부화 </a:t>
            </a:r>
            <a:r>
              <a:rPr lang="en-US" altLang="ko-KR" sz="2000" smtClean="0"/>
              <a:t>(</a:t>
            </a:r>
            <a:r>
              <a:rPr lang="ko-KR" altLang="en-US" sz="2000" smtClean="0"/>
              <a:t>탄소세</a:t>
            </a:r>
            <a:r>
              <a:rPr lang="en-US" altLang="ko-KR" sz="2000" smtClean="0"/>
              <a:t>, baby subsidy </a:t>
            </a:r>
            <a:r>
              <a:rPr lang="ko-KR" altLang="en-US" sz="2000" smtClean="0"/>
              <a:t>등</a:t>
            </a:r>
            <a:r>
              <a:rPr lang="en-US" altLang="ko-KR" sz="2000" smtClean="0"/>
              <a:t>)</a:t>
            </a:r>
          </a:p>
          <a:p>
            <a:pPr marL="514350" indent="-514350">
              <a:buFont typeface="Wingdings 3" pitchFamily="18" charset="2"/>
              <a:buNone/>
            </a:pPr>
            <a:endParaRPr lang="en-US" altLang="ko-KR" sz="200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Anti-Discrimination: equity </a:t>
            </a:r>
            <a:r>
              <a:rPr lang="ko-KR" altLang="en-US" sz="2000" smtClean="0"/>
              <a:t>제고</a:t>
            </a:r>
            <a:endParaRPr lang="en-US" altLang="ko-KR" sz="2000" smtClean="0"/>
          </a:p>
          <a:p>
            <a:pPr marL="514350" indent="-514350">
              <a:buFont typeface="Wingdings 3" pitchFamily="18" charset="2"/>
              <a:buNone/>
            </a:pPr>
            <a:endParaRPr lang="en-US" altLang="ko-KR" sz="200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smtClean="0"/>
              <a:t>  - </a:t>
            </a:r>
            <a:r>
              <a:rPr lang="ko-KR" altLang="en-US" sz="2000" smtClean="0"/>
              <a:t>취약계층에 대한 지원</a:t>
            </a:r>
            <a:r>
              <a:rPr lang="en-US" altLang="ko-KR" sz="2000" smtClean="0"/>
              <a:t>: equity </a:t>
            </a:r>
            <a:r>
              <a:rPr lang="ko-KR" altLang="en-US" sz="2000" smtClean="0"/>
              <a:t>제고</a:t>
            </a:r>
            <a:endParaRPr lang="en-US" altLang="ko-KR" sz="200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2800" dirty="0" smtClean="0"/>
              <a:t>3. </a:t>
            </a:r>
            <a:r>
              <a:rPr lang="ko-KR" altLang="en-US" sz="2800" dirty="0" smtClean="0"/>
              <a:t>시장실패와 정책실패의 균형을 찾아서 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ko-KR" altLang="en-US" sz="2400" dirty="0" smtClean="0"/>
              <a:t>이전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일자리 창출 경험으로부터의 교훈</a:t>
            </a:r>
            <a:endParaRPr lang="en-US" altLang="ko-KR" sz="24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endParaRPr lang="en-US" altLang="ko-KR" sz="24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000" dirty="0" smtClean="0"/>
              <a:t>Lesson 1: </a:t>
            </a:r>
            <a:r>
              <a:rPr lang="ko-KR" altLang="en-US" sz="2000" dirty="0" smtClean="0"/>
              <a:t>실업은 시장실패 현상인가</a:t>
            </a:r>
            <a:r>
              <a:rPr lang="en-US" altLang="ko-KR" sz="2000" dirty="0" smtClean="0"/>
              <a:t>?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000" dirty="0" smtClean="0"/>
              <a:t>             - investment in time or information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endParaRPr lang="en-US" altLang="ko-KR" sz="20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000" dirty="0" smtClean="0"/>
              <a:t>Lesson 2: </a:t>
            </a:r>
            <a:r>
              <a:rPr lang="ko-KR" altLang="en-US" sz="2000" dirty="0" smtClean="0"/>
              <a:t>복지 성격의 실업 대책은 왜 문제인가</a:t>
            </a:r>
            <a:r>
              <a:rPr lang="en-US" altLang="ko-KR" sz="2000" dirty="0" smtClean="0"/>
              <a:t>?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000" dirty="0" smtClean="0"/>
              <a:t>             - cash benefit</a:t>
            </a:r>
            <a:r>
              <a:rPr lang="ko-KR" altLang="en-US" sz="2000" dirty="0" smtClean="0"/>
              <a:t>에 대한 거부 정서의 실체는 무엇인가</a:t>
            </a:r>
            <a:r>
              <a:rPr lang="en-US" altLang="ko-KR" sz="2000" dirty="0" smtClean="0"/>
              <a:t>?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endParaRPr lang="en-US" altLang="ko-KR" sz="20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000" dirty="0" smtClean="0"/>
              <a:t>Lesson 3: 1/N </a:t>
            </a:r>
            <a:r>
              <a:rPr lang="ko-KR" altLang="en-US" sz="2000" dirty="0" smtClean="0"/>
              <a:t>일자리 정책은 효과적인가 </a:t>
            </a:r>
            <a:r>
              <a:rPr lang="en-US" altLang="ko-KR" sz="2000" dirty="0" smtClean="0"/>
              <a:t>?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000" dirty="0" smtClean="0"/>
              <a:t>             - </a:t>
            </a:r>
            <a:r>
              <a:rPr lang="ko-KR" altLang="en-US" sz="2000" dirty="0" smtClean="0"/>
              <a:t>정책 집행에서는 왜 선택과 집중이 불가능한가</a:t>
            </a:r>
            <a:r>
              <a:rPr lang="en-US" altLang="ko-KR" sz="2000" dirty="0" smtClean="0"/>
              <a:t>?</a:t>
            </a:r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endParaRPr lang="en-US" altLang="ko-KR" sz="20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000" dirty="0" smtClean="0"/>
              <a:t>Lesson 4: </a:t>
            </a:r>
            <a:r>
              <a:rPr lang="ko-KR" altLang="en-US" sz="2000" dirty="0" smtClean="0"/>
              <a:t>시장 가격의 </a:t>
            </a:r>
            <a:r>
              <a:rPr lang="en-US" altLang="ko-KR" sz="2000" dirty="0" smtClean="0"/>
              <a:t>marginal</a:t>
            </a:r>
            <a:r>
              <a:rPr lang="ko-KR" altLang="en-US" sz="2000" dirty="0" smtClean="0"/>
              <a:t>에 영향을 주지 못하는 이유는</a:t>
            </a:r>
            <a:r>
              <a:rPr lang="en-US" altLang="ko-KR" sz="2000" dirty="0" smtClean="0"/>
              <a:t>?</a:t>
            </a: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marL="514350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altLang="ko-KR" sz="2000" dirty="0" smtClean="0"/>
              <a:t>             - policy stigma</a:t>
            </a:r>
            <a:r>
              <a:rPr lang="ko-KR" altLang="en-US" sz="2000" dirty="0" smtClean="0"/>
              <a:t>는 없는가</a:t>
            </a:r>
            <a:r>
              <a:rPr lang="en-US" altLang="ko-KR" sz="2000" dirty="0" smtClean="0"/>
              <a:t>?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2800" dirty="0" smtClean="0"/>
              <a:t>3. </a:t>
            </a:r>
            <a:r>
              <a:rPr lang="ko-KR" altLang="en-US" sz="2800" dirty="0" smtClean="0"/>
              <a:t>시장실패와 정책실패의 균형을 찾아서 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 3" pitchFamily="18" charset="2"/>
              <a:buNone/>
            </a:pPr>
            <a:endParaRPr lang="en-US" altLang="ko-KR" sz="2800" dirty="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800" dirty="0" smtClean="0"/>
              <a:t>  - </a:t>
            </a:r>
            <a:r>
              <a:rPr lang="ko-KR" altLang="en-US" sz="2800" dirty="0" smtClean="0"/>
              <a:t>시장주의 정책과 사회주의 정책의 조화</a:t>
            </a:r>
            <a:endParaRPr lang="en-US" altLang="ko-KR" sz="2800" dirty="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dirty="0" smtClean="0">
                <a:latin typeface="22"/>
              </a:rPr>
              <a:t>    * </a:t>
            </a:r>
            <a:r>
              <a:rPr lang="ko-KR" altLang="en-US" sz="2000" dirty="0" smtClean="0">
                <a:latin typeface="22"/>
              </a:rPr>
              <a:t>시장 기능을 강화할수록 규제 수준도 강화</a:t>
            </a:r>
            <a:r>
              <a:rPr lang="en-US" altLang="ko-KR" sz="2000" dirty="0" smtClean="0">
                <a:latin typeface="22"/>
              </a:rPr>
              <a:t>: </a:t>
            </a:r>
            <a:r>
              <a:rPr lang="ko-KR" altLang="en-US" sz="2000" dirty="0" err="1" smtClean="0">
                <a:latin typeface="22"/>
              </a:rPr>
              <a:t>비정규직</a:t>
            </a:r>
            <a:endParaRPr lang="en-US" altLang="ko-KR" sz="2000" dirty="0" smtClean="0">
              <a:latin typeface="22"/>
            </a:endParaRPr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dirty="0" smtClean="0"/>
              <a:t>    * </a:t>
            </a:r>
            <a:r>
              <a:rPr lang="ko-KR" altLang="en-US" sz="2000" dirty="0" smtClean="0"/>
              <a:t>규제가 약하면 시장도 없다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파견</a:t>
            </a:r>
            <a:endParaRPr lang="en-US" altLang="ko-KR" sz="2000" dirty="0" smtClean="0"/>
          </a:p>
          <a:p>
            <a:pPr marL="514350" indent="-514350">
              <a:buFont typeface="Wingdings 3" pitchFamily="18" charset="2"/>
              <a:buNone/>
            </a:pPr>
            <a:endParaRPr lang="en-US" altLang="ko-KR" sz="2800" dirty="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800" dirty="0" smtClean="0"/>
              <a:t>  - </a:t>
            </a:r>
            <a:r>
              <a:rPr lang="ko-KR" altLang="en-US" sz="2800" dirty="0" smtClean="0"/>
              <a:t>두 정책 기조의 일관성 유지</a:t>
            </a:r>
            <a:endParaRPr lang="en-US" altLang="ko-KR" sz="2800" dirty="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000" dirty="0" smtClean="0"/>
              <a:t>    * </a:t>
            </a:r>
            <a:r>
              <a:rPr lang="ko-KR" altLang="en-US" sz="2000" dirty="0" smtClean="0"/>
              <a:t>시장</a:t>
            </a:r>
            <a:r>
              <a:rPr lang="en-US" altLang="ko-KR" sz="2000" dirty="0" smtClean="0"/>
              <a:t>-</a:t>
            </a:r>
            <a:r>
              <a:rPr lang="ko-KR" altLang="en-US" sz="2000" dirty="0" smtClean="0"/>
              <a:t>규제의 방향을 수시로 전환하면 일자리 창출 실패 </a:t>
            </a:r>
            <a:endParaRPr lang="en-US" altLang="ko-KR" sz="2000" dirty="0" smtClean="0"/>
          </a:p>
          <a:p>
            <a:pPr marL="514350" indent="-514350">
              <a:buFont typeface="Wingdings 3" pitchFamily="18" charset="2"/>
              <a:buNone/>
            </a:pPr>
            <a:endParaRPr lang="en-US" altLang="ko-KR" sz="2400" dirty="0" smtClean="0"/>
          </a:p>
          <a:p>
            <a:pPr marL="514350" indent="-514350">
              <a:buFont typeface="Wingdings 3" pitchFamily="18" charset="2"/>
              <a:buNone/>
            </a:pPr>
            <a:r>
              <a:rPr lang="en-US" altLang="ko-KR" sz="2800" dirty="0" smtClean="0">
                <a:solidFill>
                  <a:srgbClr val="C00000"/>
                </a:solidFill>
              </a:rPr>
              <a:t>  </a:t>
            </a:r>
            <a:endParaRPr lang="en-US" altLang="ko-KR" sz="3200" dirty="0" smtClean="0">
              <a:solidFill>
                <a:srgbClr val="C00000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dirty="0" smtClean="0"/>
              <a:t>역사는 반복하며 발전한다 </a:t>
            </a:r>
            <a:r>
              <a:rPr lang="en-US" altLang="ko-KR" dirty="0" smtClean="0"/>
              <a:t>!</a:t>
            </a:r>
            <a:endParaRPr lang="ko-KR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광장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광장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광장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광장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327</TotalTime>
  <Words>1761</Words>
  <Application>Microsoft Office PowerPoint</Application>
  <PresentationFormat>화면 슬라이드 쇼(4:3)</PresentationFormat>
  <Paragraphs>421</Paragraphs>
  <Slides>39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0" baseType="lpstr">
      <vt:lpstr>광장</vt:lpstr>
      <vt:lpstr>고용조정과 노동시장정책 </vt:lpstr>
      <vt:lpstr>목차</vt:lpstr>
      <vt:lpstr>1. 역사를 바꾼 두 개의 정책 개입</vt:lpstr>
      <vt:lpstr>Episode 1: 제 1차 산업혁명과 기근(16~17c)</vt:lpstr>
      <vt:lpstr>Tragedy of Common: 양 사육의 급증과 공동 초지의 황폐화</vt:lpstr>
      <vt:lpstr>토마스 모어의『유토피아』</vt:lpstr>
      <vt:lpstr>토머스 모어 </vt:lpstr>
      <vt:lpstr>대안 : 기근에 대한 두가지 대처 방안</vt:lpstr>
      <vt:lpstr>사회주의 방식: 공동소유 유지하되 사용 규제</vt:lpstr>
      <vt:lpstr>자본주의 방식: 울타리 치기 운동 (Enclosure movement)</vt:lpstr>
      <vt:lpstr>Episode 2: 제 2차 산업혁명과 노동의 종말(18~19c)</vt:lpstr>
      <vt:lpstr>생산직 노동 수요 급증과 남용</vt:lpstr>
      <vt:lpstr>찰스 디킨스의 올리버 트위스트 </vt:lpstr>
      <vt:lpstr>대안: 노동 남용에 대한 대처</vt:lpstr>
      <vt:lpstr>2. 시장 균형과 고용 조정</vt:lpstr>
      <vt:lpstr>시장균형과 고용조정:    1. 연공형 임금과 생애 노동생산성: stylized facts</vt:lpstr>
      <vt:lpstr>시장균형과 고용조정:    1. 연공형 임금과 생애 노동생산성: stylized facts</vt:lpstr>
      <vt:lpstr>시장균형과 고용조정:    2. long-term contract: w와 p의 괴리</vt:lpstr>
      <vt:lpstr>시장균형과 고용조정:   3. Equilibrium 형성:      why mandatory retirement? (정년제도의 이해)</vt:lpstr>
      <vt:lpstr>4. 시장균형의 붕괴   4-1. economic shock (demand shock: global crisis)</vt:lpstr>
      <vt:lpstr>4. 시장균형의 붕괴:   4-2. economic shock (supply shock: labor movement)</vt:lpstr>
      <vt:lpstr>새로운 시장균형:   5. how to recover equilibrium ? (A+C=B)</vt:lpstr>
      <vt:lpstr>새로운 균형   5-1. 정년 단축 (C의 축소) : 중고령자 실업</vt:lpstr>
      <vt:lpstr>새로운 균형   5-2. 정리해고 (C의 축소): 조기퇴직, 경영상의 해고</vt:lpstr>
      <vt:lpstr>새로운 균형:   5-3. 신규채용에서 경력자 채용으로 (A의축소):                청년실업과 중소기업 기술인력부족</vt:lpstr>
      <vt:lpstr>새로운 시장균형:   5-4. long-term contract에서 short-term contract으로:            기간제 고용의 확산</vt:lpstr>
      <vt:lpstr>새로운 시장균형:   5-5. outsourcing contract으로 전환: 파견, 용역, 노무도급 등           비정규 근로자에게 문제 전가 </vt:lpstr>
      <vt:lpstr>새로운 시장균형:   5-6. 사업의 분사 및 하도급: 중소기업에게 문제 전가</vt:lpstr>
      <vt:lpstr>새로운 시장균형:   5-7. 임금 peak제 도입(C의 축소): 문제를 고령자에게 전가</vt:lpstr>
      <vt:lpstr>새로운 시장균형: 진정한 win-win solution  5-8. 연공형 임금체계에서 성과급 임금체계로 전환</vt:lpstr>
      <vt:lpstr>사업 구조 조정:   5-9. 상기 방법이 실패하는 경우: 공장 해외이전, 사업 전환, 폐업 등           문제를 사회에 전가: 대규모 실업 발생</vt:lpstr>
      <vt:lpstr>2. 시장 균형과 고용 조정: 정책 개입 논의</vt:lpstr>
      <vt:lpstr>2. 시장 균형과 고용 조정: 정책 개입 논의</vt:lpstr>
      <vt:lpstr>3. 시장실패와 정책실패의 균형을 찾아서 </vt:lpstr>
      <vt:lpstr>3. 시장실패와 정책실패의 균형을 찾아서 </vt:lpstr>
      <vt:lpstr>3. 시장실패와 정책실패의 균형을 찾아서 </vt:lpstr>
      <vt:lpstr>3. 시장실패와 정책실패의 균형을 찾아서 </vt:lpstr>
      <vt:lpstr>3. 시장실패와 정책실패의 균형을 찾아서 </vt:lpstr>
      <vt:lpstr>역사는 반복하며 발전한다 !</vt:lpstr>
    </vt:vector>
  </TitlesOfParts>
  <Company>대한민국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시장과 고용조정, 그리고 정책 개입</dc:title>
  <dc:creator>한국기술교육대학교</dc:creator>
  <cp:lastModifiedBy>Federation of Korean Trade Unions</cp:lastModifiedBy>
  <cp:revision>44</cp:revision>
  <dcterms:created xsi:type="dcterms:W3CDTF">2010-06-10T11:39:13Z</dcterms:created>
  <dcterms:modified xsi:type="dcterms:W3CDTF">2010-10-27T05:32:51Z</dcterms:modified>
</cp:coreProperties>
</file>